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6"/>
  </p:notesMasterIdLst>
  <p:handoutMasterIdLst>
    <p:handoutMasterId r:id="rId47"/>
  </p:handoutMasterIdLst>
  <p:sldIdLst>
    <p:sldId id="256" r:id="rId2"/>
    <p:sldId id="283" r:id="rId3"/>
    <p:sldId id="309"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42" r:id="rId36"/>
    <p:sldId id="343" r:id="rId37"/>
    <p:sldId id="344" r:id="rId38"/>
    <p:sldId id="345" r:id="rId39"/>
    <p:sldId id="346" r:id="rId40"/>
    <p:sldId id="347" r:id="rId41"/>
    <p:sldId id="348" r:id="rId42"/>
    <p:sldId id="352" r:id="rId43"/>
    <p:sldId id="353" r:id="rId44"/>
    <p:sldId id="354" r:id="rId45"/>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92115" autoAdjust="0"/>
  </p:normalViewPr>
  <p:slideViewPr>
    <p:cSldViewPr>
      <p:cViewPr>
        <p:scale>
          <a:sx n="74" d="100"/>
          <a:sy n="74" d="100"/>
        </p:scale>
        <p:origin x="-11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2/27/2016</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769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2/27/2016</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98767630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sz="1200" b="0" i="0" kern="1200" dirty="0" smtClean="0">
                <a:solidFill>
                  <a:schemeClr val="tx1"/>
                </a:solidFill>
                <a:latin typeface="+mn-lt"/>
                <a:ea typeface="+mn-ea"/>
                <a:cs typeface="+mn-cs"/>
              </a:rPr>
              <a:t>This program allows the user to type up to 10 numbers, and displays the sum of all the numbers entered at the end. If the user enters 0, the break causes the loop to terminate early (before 10 numbers have been entered).</a:t>
            </a:r>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sz="1200" b="0" i="0" kern="1200" dirty="0" smtClean="0">
                <a:solidFill>
                  <a:schemeClr val="tx1"/>
                </a:solidFill>
                <a:latin typeface="+mn-lt"/>
                <a:ea typeface="+mn-ea"/>
                <a:cs typeface="+mn-cs"/>
              </a:rPr>
              <a:t>Note that break can be used to get out of an infinite loop.</a:t>
            </a:r>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06112"/>
            <a:ext cx="69342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pic>
        <p:nvPicPr>
          <p:cNvPr id="30" name="ContosoLogo.jpg"/>
          <p:cNvPicPr>
            <a:picLocks noChangeAspect="1"/>
          </p:cNvPicPr>
          <p:nvPr/>
        </p:nvPicPr>
        <p:blipFill>
          <a:blip r:embed="rId2">
            <a:duotone>
              <a:schemeClr val="accent4"/>
              <a:srgbClr val="FFFFFF"/>
            </a:duotone>
          </a:blip>
          <a:stretch>
            <a:fillRect/>
          </a:stretch>
        </p:blipFill>
        <p:spPr>
          <a:xfrm>
            <a:off x="7696200" y="5791200"/>
            <a:ext cx="1371600" cy="1008126"/>
          </a:xfrm>
          <a:prstGeom prst="rect">
            <a:avLst/>
          </a:prstGeom>
          <a:noFill/>
          <a:ln>
            <a:noFill/>
          </a:ln>
        </p:spPr>
      </p:pic>
      <p:sp>
        <p:nvSpPr>
          <p:cNvPr id="8" name="Rectangle 10"/>
          <p:cNvSpPr/>
          <p:nvPr userDrawn="1"/>
        </p:nvSpPr>
        <p:spPr>
          <a:xfrm>
            <a:off x="0" y="0"/>
            <a:ext cx="9144000" cy="40386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2/27/2016</a:t>
            </a:fld>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2/27/2016</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2/27/2016</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2/27/2016</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2/27/2016</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2/27/2016</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2/27/2016</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2/27/2016</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0" y="6553200"/>
            <a:ext cx="3581400" cy="304800"/>
          </a:xfrm>
          <a:prstGeom prst="rect">
            <a:avLst/>
          </a:prstGeom>
          <a:noFill/>
          <a:ln w="9525">
            <a:noFill/>
            <a:miter lim="800000"/>
            <a:headEnd/>
            <a:tailEnd/>
          </a:ln>
          <a:effectLst/>
        </p:spPr>
        <p:txBody>
          <a:bodyPr>
            <a:spAutoFit/>
          </a:bodyPr>
          <a:lstStyle/>
          <a:p>
            <a:pPr algn="ctr" eaLnBrk="1" hangingPunct="1">
              <a:defRPr/>
            </a:pPr>
            <a:r>
              <a:rPr lang="en-US" sz="1400">
                <a:solidFill>
                  <a:schemeClr val="tx1"/>
                </a:solidFill>
                <a:sym typeface="Symbol" pitchFamily="18" charset="2"/>
              </a:rPr>
              <a:t></a:t>
            </a:r>
            <a:r>
              <a:rPr lang="en-US">
                <a:solidFill>
                  <a:schemeClr val="tx1"/>
                </a:solidFill>
              </a:rPr>
              <a:t> 2000 Prentice Hall, Inc.  All rights reserved.</a:t>
            </a:r>
          </a:p>
        </p:txBody>
      </p:sp>
      <p:sp>
        <p:nvSpPr>
          <p:cNvPr id="4" name="Text Box 4"/>
          <p:cNvSpPr txBox="1">
            <a:spLocks noChangeArrowheads="1"/>
          </p:cNvSpPr>
          <p:nvPr/>
        </p:nvSpPr>
        <p:spPr bwMode="auto">
          <a:xfrm>
            <a:off x="6781800" y="152400"/>
            <a:ext cx="2362200" cy="396875"/>
          </a:xfrm>
          <a:prstGeom prst="rect">
            <a:avLst/>
          </a:prstGeom>
          <a:noFill/>
          <a:ln w="9525">
            <a:noFill/>
            <a:miter lim="800000"/>
            <a:headEnd/>
            <a:tailEnd/>
          </a:ln>
          <a:effectLst/>
        </p:spPr>
        <p:txBody>
          <a:bodyPr>
            <a:spAutoFit/>
          </a:bodyPr>
          <a:lstStyle/>
          <a:p>
            <a:pPr algn="ctr">
              <a:defRPr/>
            </a:pPr>
            <a:r>
              <a:rPr lang="en-US" sz="2000" u="sng">
                <a:latin typeface="AvantGarde" pitchFamily="34" charset="0"/>
              </a:rPr>
              <a:t>Outline</a:t>
            </a:r>
          </a:p>
        </p:txBody>
      </p:sp>
      <p:grpSp>
        <p:nvGrpSpPr>
          <p:cNvPr id="2" name="Group 5"/>
          <p:cNvGrpSpPr>
            <a:grpSpLocks/>
          </p:cNvGrpSpPr>
          <p:nvPr/>
        </p:nvGrpSpPr>
        <p:grpSpPr bwMode="auto">
          <a:xfrm>
            <a:off x="6781800" y="76200"/>
            <a:ext cx="304800" cy="685800"/>
            <a:chOff x="4032" y="3840"/>
            <a:chExt cx="192" cy="432"/>
          </a:xfrm>
        </p:grpSpPr>
        <p:sp>
          <p:nvSpPr>
            <p:cNvPr id="6" name="AutoShape 6">
              <a:hlinkClick r:id="" action="ppaction://hlinkshowjump?jump=previousslide" highlightClick="1"/>
            </p:cNvPr>
            <p:cNvSpPr>
              <a:spLocks noChangeArrowheads="1"/>
            </p:cNvSpPr>
            <p:nvPr userDrawn="1"/>
          </p:nvSpPr>
          <p:spPr bwMode="auto">
            <a:xfrm rot="5400000">
              <a:off x="4032" y="3840"/>
              <a:ext cx="192" cy="192"/>
            </a:xfrm>
            <a:prstGeom prst="actionButtonBackPrevious">
              <a:avLst/>
            </a:prstGeom>
            <a:solidFill>
              <a:srgbClr val="C0C0C0"/>
            </a:solidFill>
            <a:ln w="9525">
              <a:solidFill>
                <a:schemeClr val="tx1"/>
              </a:solidFill>
              <a:miter lim="800000"/>
              <a:headEnd/>
              <a:tailEnd/>
            </a:ln>
            <a:effectLst/>
          </p:spPr>
          <p:txBody>
            <a:bodyPr anchor="ctr">
              <a:spAutoFit/>
            </a:bodyPr>
            <a:lstStyle/>
            <a:p>
              <a:pPr>
                <a:defRPr/>
              </a:pPr>
              <a:endParaRPr lang="ar-EG"/>
            </a:p>
          </p:txBody>
        </p:sp>
        <p:sp>
          <p:nvSpPr>
            <p:cNvPr id="7" name="AutoShape 7">
              <a:hlinkClick r:id="" action="ppaction://hlinkshowjump?jump=nextslide" highlightClick="1"/>
            </p:cNvPr>
            <p:cNvSpPr>
              <a:spLocks noChangeArrowheads="1"/>
            </p:cNvSpPr>
            <p:nvPr userDrawn="1"/>
          </p:nvSpPr>
          <p:spPr bwMode="auto">
            <a:xfrm rot="16200000">
              <a:off x="4032" y="4080"/>
              <a:ext cx="192" cy="192"/>
            </a:xfrm>
            <a:prstGeom prst="actionButtonBackPrevious">
              <a:avLst/>
            </a:prstGeom>
            <a:solidFill>
              <a:srgbClr val="C0C0C0"/>
            </a:solidFill>
            <a:ln w="9525">
              <a:solidFill>
                <a:schemeClr val="tx1"/>
              </a:solidFill>
              <a:miter lim="800000"/>
              <a:headEnd/>
              <a:tailEnd/>
            </a:ln>
            <a:effectLst/>
          </p:spPr>
          <p:txBody>
            <a:bodyPr anchor="ctr">
              <a:spAutoFit/>
            </a:bodyPr>
            <a:lstStyle/>
            <a:p>
              <a:pPr>
                <a:defRPr/>
              </a:pPr>
              <a:endParaRPr lang="ar-EG"/>
            </a:p>
          </p:txBody>
        </p:sp>
      </p:grpSp>
      <p:sp>
        <p:nvSpPr>
          <p:cNvPr id="8" name="Rectangle 8"/>
          <p:cNvSpPr>
            <a:spLocks noChangeArrowheads="1"/>
          </p:cNvSpPr>
          <p:nvPr/>
        </p:nvSpPr>
        <p:spPr bwMode="auto">
          <a:xfrm>
            <a:off x="6705600" y="838200"/>
            <a:ext cx="2438400" cy="6019800"/>
          </a:xfrm>
          <a:prstGeom prst="rect">
            <a:avLst/>
          </a:prstGeom>
          <a:noFill/>
          <a:ln w="9525">
            <a:noFill/>
            <a:miter lim="800000"/>
            <a:headEnd/>
            <a:tailEnd/>
          </a:ln>
          <a:effectLst/>
        </p:spPr>
        <p:txBody>
          <a:bodyPr/>
          <a:lstStyle/>
          <a:p>
            <a:pPr eaLnBrk="1" hangingPunct="1">
              <a:spcBef>
                <a:spcPct val="0"/>
              </a:spcBef>
              <a:defRPr/>
            </a:pPr>
            <a:endParaRPr lang="ar-EG" sz="1400" b="1">
              <a:solidFill>
                <a:schemeClr val="tx1"/>
              </a:solidFill>
              <a:latin typeface="AvantGarde" pitchFamily="34" charset="0"/>
            </a:endParaRPr>
          </a:p>
        </p:txBody>
      </p:sp>
      <p:sp>
        <p:nvSpPr>
          <p:cNvPr id="4105" name="Rectangle 9"/>
          <p:cNvSpPr>
            <a:spLocks noGrp="1" noChangeArrowheads="1"/>
          </p:cNvSpPr>
          <p:nvPr>
            <p:ph type="subTitle" sz="quarter" idx="1"/>
          </p:nvPr>
        </p:nvSpPr>
        <p:spPr>
          <a:xfrm>
            <a:off x="6705600" y="762000"/>
            <a:ext cx="2438400" cy="6096000"/>
          </a:xfrm>
        </p:spPr>
        <p:txBody>
          <a:bodyPr/>
          <a:lstStyle>
            <a:lvl1pPr marL="0" indent="0">
              <a:buFontTx/>
              <a:buNone/>
              <a:defRPr sz="1200" b="1">
                <a:latin typeface="AvantGarde" pitchFamily="34" charset="0"/>
              </a:defRPr>
            </a:lvl1pPr>
          </a:lstStyle>
          <a:p>
            <a:r>
              <a:rPr lang="en-US"/>
              <a:t>Click to edit Master subtitle style</a:t>
            </a:r>
          </a:p>
        </p:txBody>
      </p:sp>
      <p:sp>
        <p:nvSpPr>
          <p:cNvPr id="9" name="Rectangle 10"/>
          <p:cNvSpPr>
            <a:spLocks noGrp="1" noChangeArrowheads="1"/>
          </p:cNvSpPr>
          <p:nvPr>
            <p:ph type="sldNum" sz="quarter" idx="10"/>
          </p:nvPr>
        </p:nvSpPr>
        <p:spPr/>
        <p:txBody>
          <a:bodyPr/>
          <a:lstStyle>
            <a:lvl1pPr eaLnBrk="0" hangingPunct="0">
              <a:spcBef>
                <a:spcPct val="50000"/>
              </a:spcBef>
              <a:defRPr>
                <a:solidFill>
                  <a:srgbClr val="000000"/>
                </a:solidFill>
              </a:defRPr>
            </a:lvl1pPr>
          </a:lstStyle>
          <a:p>
            <a:pPr>
              <a:defRPr/>
            </a:pPr>
            <a:fld id="{ED5BF227-4E03-4861-AE2F-4202A3F9DF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2/27/2016</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2/27/2016</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pic>
        <p:nvPicPr>
          <p:cNvPr id="10" name="Rectangle 9"/>
          <p:cNvPicPr>
            <a:picLocks noChangeAspect="1"/>
          </p:cNvPicPr>
          <p:nvPr/>
        </p:nvPicPr>
        <p:blipFill>
          <a:blip r:embed="rId2">
            <a:duotone>
              <a:schemeClr val="accent4"/>
              <a:srgbClr val="FFFFFF"/>
            </a:duotone>
          </a:blip>
          <a:stretch>
            <a:fillRect/>
          </a:stretch>
        </p:blipFill>
        <p:spPr>
          <a:xfrm>
            <a:off x="7601712" y="6239256"/>
            <a:ext cx="838200" cy="616077"/>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2/27/2016</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2/27/2016</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2/27/2016</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2/27/2016</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2/27/2016</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2/27/2016</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2/27/2016</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pic>
        <p:nvPicPr>
          <p:cNvPr id="24" name="ContosoLogo.jpg"/>
          <p:cNvPicPr>
            <a:picLocks noChangeAspect="1"/>
          </p:cNvPicPr>
          <p:nvPr/>
        </p:nvPicPr>
        <p:blipFill>
          <a:blip r:embed="rId19">
            <a:duotone>
              <a:schemeClr val="accent4"/>
              <a:srgbClr val="FFFFFF"/>
            </a:duotone>
          </a:blip>
          <a:stretch>
            <a:fillRect/>
          </a:stretch>
        </p:blipFill>
        <p:spPr>
          <a:xfrm>
            <a:off x="7601712" y="6239256"/>
            <a:ext cx="838200" cy="61607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 id="2147483665" r:id="rId17"/>
  </p:sldLayoutIdLst>
  <p:hf sldNum="0" hdr="0" ftr="0" dt="0"/>
  <p:txStyles>
    <p:titleStyle>
      <a:lvl1pPr algn="l" rtl="1"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r" rtl="1" eaLnBrk="1" latinLnBrk="0" hangingPunct="1">
        <a:spcBef>
          <a:spcPct val="20000"/>
        </a:spcBef>
        <a:buFontTx/>
        <a:buNone/>
        <a:defRPr sz="1100">
          <a:solidFill>
            <a:schemeClr val="tx1"/>
          </a:solidFill>
          <a:latin typeface="+mn-lt"/>
          <a:ea typeface="+mn-ea"/>
          <a:cs typeface="+mn-cs"/>
        </a:defRPr>
      </a:lvl1pPr>
      <a:lvl2pPr marL="742950" indent="-285750" algn="r" rtl="1" eaLnBrk="1" latinLnBrk="0" hangingPunct="1">
        <a:spcBef>
          <a:spcPct val="20000"/>
        </a:spcBef>
        <a:buFontTx/>
        <a:buNone/>
        <a:defRPr sz="1100">
          <a:solidFill>
            <a:schemeClr val="tx1"/>
          </a:solidFill>
          <a:latin typeface="+mn-lt"/>
          <a:ea typeface="+mn-ea"/>
          <a:cs typeface="+mn-cs"/>
        </a:defRPr>
      </a:lvl2pPr>
      <a:lvl3pPr marL="1143000" indent="-228600" algn="r" rtl="1" eaLnBrk="1" latinLnBrk="0" hangingPunct="1">
        <a:spcBef>
          <a:spcPct val="20000"/>
        </a:spcBef>
        <a:buFontTx/>
        <a:buNone/>
        <a:defRPr sz="1100">
          <a:solidFill>
            <a:schemeClr val="tx1"/>
          </a:solidFill>
          <a:latin typeface="+mn-lt"/>
          <a:ea typeface="+mn-ea"/>
          <a:cs typeface="+mn-cs"/>
        </a:defRPr>
      </a:lvl3pPr>
      <a:lvl4pPr marL="1600200" indent="-228600" algn="r" rtl="1" eaLnBrk="1" latinLnBrk="0" hangingPunct="1">
        <a:spcBef>
          <a:spcPct val="20000"/>
        </a:spcBef>
        <a:buFontTx/>
        <a:buNone/>
        <a:defRPr sz="1100">
          <a:solidFill>
            <a:schemeClr val="tx1"/>
          </a:solidFill>
          <a:latin typeface="+mn-lt"/>
          <a:ea typeface="+mn-ea"/>
          <a:cs typeface="+mn-cs"/>
        </a:defRPr>
      </a:lvl4pPr>
      <a:lvl5pPr marL="2057400" indent="-228600" algn="r" rtl="1" eaLnBrk="1" latinLnBrk="0" hangingPunct="1">
        <a:spcBef>
          <a:spcPct val="20000"/>
        </a:spcBef>
        <a:buFontTx/>
        <a:buNone/>
        <a:defRPr sz="1100">
          <a:solidFill>
            <a:schemeClr val="tx1"/>
          </a:solidFill>
          <a:latin typeface="+mn-lt"/>
          <a:ea typeface="+mn-ea"/>
          <a:cs typeface="+mn-cs"/>
        </a:defRPr>
      </a:lvl5pPr>
      <a:lvl6pPr marL="2514600" indent="-228600" algn="r" rtl="1" eaLnBrk="1" latinLnBrk="0" hangingPunct="1">
        <a:spcBef>
          <a:spcPct val="20000"/>
        </a:spcBef>
        <a:buChar char="•"/>
        <a:defRPr sz="2000">
          <a:solidFill>
            <a:schemeClr val="tx1"/>
          </a:solidFill>
          <a:latin typeface="+mn-lt"/>
          <a:ea typeface="+mn-ea"/>
          <a:cs typeface="+mn-cs"/>
        </a:defRPr>
      </a:lvl6pPr>
      <a:lvl7pPr marL="2971800" indent="-228600" algn="r" rtl="1" eaLnBrk="1" latinLnBrk="0" hangingPunct="1">
        <a:spcBef>
          <a:spcPct val="20000"/>
        </a:spcBef>
        <a:buChar char="•"/>
        <a:defRPr sz="2000">
          <a:solidFill>
            <a:schemeClr val="tx1"/>
          </a:solidFill>
          <a:latin typeface="+mn-lt"/>
          <a:ea typeface="+mn-ea"/>
          <a:cs typeface="+mn-cs"/>
        </a:defRPr>
      </a:lvl7pPr>
      <a:lvl8pPr marL="3429000" indent="-228600" algn="r" rtl="1" eaLnBrk="1" latinLnBrk="0" hangingPunct="1">
        <a:spcBef>
          <a:spcPct val="20000"/>
        </a:spcBef>
        <a:buChar char="•"/>
        <a:defRPr sz="2000">
          <a:solidFill>
            <a:schemeClr val="tx1"/>
          </a:solidFill>
          <a:latin typeface="+mn-lt"/>
          <a:ea typeface="+mn-ea"/>
          <a:cs typeface="+mn-cs"/>
        </a:defRPr>
      </a:lvl8pPr>
      <a:lvl9pPr marL="3886200" indent="-228600" algn="r" rtl="1" eaLnBrk="1" latinLnBrk="0" hangingPunct="1">
        <a:spcBef>
          <a:spcPct val="20000"/>
        </a:spcBef>
        <a:buChar char="•"/>
        <a:defRPr sz="2000">
          <a:solidFill>
            <a:schemeClr val="tx1"/>
          </a:solidFill>
          <a:latin typeface="+mn-lt"/>
          <a:ea typeface="+mn-ea"/>
          <a:cs typeface="+mn-cs"/>
        </a:defRPr>
      </a:lvl9pPr>
      <a:extLst/>
    </p:bodyStyle>
    <p:otherStyle>
      <a:lvl1pPr marL="0" algn="r" rtl="1" eaLnBrk="1" hangingPunct="1">
        <a:defRPr>
          <a:solidFill>
            <a:schemeClr val="tx1"/>
          </a:solidFill>
          <a:latin typeface="+mn-lt"/>
          <a:ea typeface="+mn-ea"/>
          <a:cs typeface="+mn-cs"/>
        </a:defRPr>
      </a:lvl1pPr>
      <a:lvl2pPr marL="457200" algn="r" rtl="1" eaLnBrk="1" hangingPunct="1">
        <a:defRPr>
          <a:solidFill>
            <a:schemeClr val="tx1"/>
          </a:solidFill>
          <a:latin typeface="+mn-lt"/>
          <a:ea typeface="+mn-ea"/>
          <a:cs typeface="+mn-cs"/>
        </a:defRPr>
      </a:lvl2pPr>
      <a:lvl3pPr marL="914400" algn="r" rtl="1" eaLnBrk="1" hangingPunct="1">
        <a:defRPr>
          <a:solidFill>
            <a:schemeClr val="tx1"/>
          </a:solidFill>
          <a:latin typeface="+mn-lt"/>
          <a:ea typeface="+mn-ea"/>
          <a:cs typeface="+mn-cs"/>
        </a:defRPr>
      </a:lvl3pPr>
      <a:lvl4pPr marL="1371600" algn="r" rtl="1" eaLnBrk="1" hangingPunct="1">
        <a:defRPr>
          <a:solidFill>
            <a:schemeClr val="tx1"/>
          </a:solidFill>
          <a:latin typeface="+mn-lt"/>
          <a:ea typeface="+mn-ea"/>
          <a:cs typeface="+mn-cs"/>
        </a:defRPr>
      </a:lvl4pPr>
      <a:lvl5pPr marL="1828800" algn="r" rtl="1" eaLnBrk="1" hangingPunct="1">
        <a:defRPr>
          <a:solidFill>
            <a:schemeClr val="tx1"/>
          </a:solidFill>
          <a:latin typeface="+mn-lt"/>
          <a:ea typeface="+mn-ea"/>
          <a:cs typeface="+mn-cs"/>
        </a:defRPr>
      </a:lvl5pPr>
      <a:lvl6pPr marL="2286000" algn="r" rtl="1" eaLnBrk="1" hangingPunct="1">
        <a:defRPr>
          <a:solidFill>
            <a:schemeClr val="tx1"/>
          </a:solidFill>
          <a:latin typeface="+mn-lt"/>
          <a:ea typeface="+mn-ea"/>
          <a:cs typeface="+mn-cs"/>
        </a:defRPr>
      </a:lvl6pPr>
      <a:lvl7pPr marL="2743200" algn="r" rtl="1" eaLnBrk="1" hangingPunct="1">
        <a:defRPr>
          <a:solidFill>
            <a:schemeClr val="tx1"/>
          </a:solidFill>
          <a:latin typeface="+mn-lt"/>
          <a:ea typeface="+mn-ea"/>
          <a:cs typeface="+mn-cs"/>
        </a:defRPr>
      </a:lvl7pPr>
      <a:lvl8pPr marL="3200400" algn="r" rtl="1" eaLnBrk="1" hangingPunct="1">
        <a:defRPr>
          <a:solidFill>
            <a:schemeClr val="tx1"/>
          </a:solidFill>
          <a:latin typeface="+mn-lt"/>
          <a:ea typeface="+mn-ea"/>
          <a:cs typeface="+mn-cs"/>
        </a:defRPr>
      </a:lvl8pPr>
      <a:lvl9pPr marL="3657600" algn="r" rtl="1"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228600" y="4114800"/>
            <a:ext cx="8701118" cy="1028712"/>
          </a:xfrm>
        </p:spPr>
        <p:txBody>
          <a:bodyPr>
            <a:noAutofit/>
          </a:bodyPr>
          <a:lstStyle>
            <a:extLst/>
          </a:lstStyle>
          <a:p>
            <a:pPr rtl="0"/>
            <a:r>
              <a:rPr lang="en-US" sz="3200" dirty="0" smtClean="0">
                <a:solidFill>
                  <a:schemeClr val="tx1"/>
                </a:solidFill>
                <a:latin typeface="Times New Roman" pitchFamily="18" charset="0"/>
              </a:rPr>
              <a:t>Chapter 2.2 </a:t>
            </a:r>
            <a:br>
              <a:rPr lang="en-US" sz="3200" dirty="0" smtClean="0">
                <a:solidFill>
                  <a:schemeClr val="tx1"/>
                </a:solidFill>
                <a:latin typeface="Times New Roman" pitchFamily="18" charset="0"/>
              </a:rPr>
            </a:br>
            <a:r>
              <a:rPr lang="en-US" sz="3200" dirty="0" smtClean="0">
                <a:solidFill>
                  <a:schemeClr val="tx1"/>
                </a:solidFill>
                <a:latin typeface="Times New Roman" pitchFamily="18" charset="0"/>
              </a:rPr>
              <a:t>Control Structures (Iteration)</a:t>
            </a:r>
            <a:endParaRPr lang="en-US" sz="3000" dirty="0"/>
          </a:p>
        </p:txBody>
      </p:sp>
      <p:sp>
        <p:nvSpPr>
          <p:cNvPr id="3" name="Rectangle 3"/>
          <p:cNvSpPr>
            <a:spLocks noGrp="1"/>
          </p:cNvSpPr>
          <p:nvPr>
            <p:ph type="subTitle" idx="1"/>
          </p:nvPr>
        </p:nvSpPr>
        <p:spPr>
          <a:xfrm>
            <a:off x="928662" y="6143644"/>
            <a:ext cx="6572296" cy="428628"/>
          </a:xfrm>
        </p:spPr>
        <p:txBody>
          <a:bodyPr>
            <a:noAutofit/>
          </a:bodyPr>
          <a:lstStyle>
            <a:extLst/>
          </a:lstStyle>
          <a:p>
            <a:pPr algn="ctr"/>
            <a:r>
              <a:rPr lang="en-US" sz="1600" dirty="0" smtClean="0"/>
              <a:t>Dr. Shady Yehia Elmashad</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3. Examples Using the </a:t>
            </a:r>
            <a:r>
              <a:rPr lang="en-US" sz="3600" noProof="1" smtClean="0">
                <a:latin typeface="Courier"/>
              </a:rPr>
              <a:t>for</a:t>
            </a:r>
            <a:r>
              <a:rPr lang="en-US" sz="3600" noProof="1" smtClean="0"/>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Sum the odd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2" name="TextBox 5"/>
          <p:cNvSpPr txBox="1">
            <a:spLocks noChangeArrowheads="1"/>
          </p:cNvSpPr>
          <p:nvPr/>
        </p:nvSpPr>
        <p:spPr bwMode="auto">
          <a:xfrm>
            <a:off x="2143108"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1; </a:t>
            </a:r>
            <a:r>
              <a:rPr lang="en-US" sz="2400" dirty="0" err="1"/>
              <a:t>i</a:t>
            </a:r>
            <a:r>
              <a:rPr lang="en-US" sz="2400" dirty="0"/>
              <a:t> &lt; = 100; </a:t>
            </a:r>
            <a:r>
              <a:rPr lang="en-US" sz="2400" dirty="0" err="1"/>
              <a:t>i</a:t>
            </a:r>
            <a:r>
              <a:rPr lang="en-US" sz="2400" dirty="0" smtClean="0"/>
              <a:t>+=2 </a:t>
            </a:r>
            <a:r>
              <a:rPr lang="en-US" sz="2400" dirty="0"/>
              <a:t>)</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3. Examples Using the </a:t>
            </a:r>
            <a:r>
              <a:rPr lang="en-US" sz="3600" noProof="1" smtClean="0">
                <a:latin typeface="Courier"/>
              </a:rPr>
              <a:t>for</a:t>
            </a:r>
            <a:r>
              <a:rPr lang="en-US" sz="3600" noProof="1" smtClean="0"/>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Printing characters depending on user entry</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1" name="TextBox 5"/>
          <p:cNvSpPr txBox="1">
            <a:spLocks noChangeArrowheads="1"/>
          </p:cNvSpPr>
          <p:nvPr/>
        </p:nvSpPr>
        <p:spPr bwMode="auto">
          <a:xfrm>
            <a:off x="2071670" y="1643612"/>
            <a:ext cx="4714875" cy="3785652"/>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 char  </a:t>
            </a:r>
            <a:r>
              <a:rPr lang="en-US" sz="2000" dirty="0" err="1"/>
              <a:t>ch</a:t>
            </a:r>
            <a:r>
              <a:rPr lang="en-US" sz="2000" dirty="0"/>
              <a:t>;</a:t>
            </a:r>
          </a:p>
          <a:p>
            <a:r>
              <a:rPr lang="en-US" sz="2000" dirty="0" err="1"/>
              <a:t>cout</a:t>
            </a:r>
            <a:r>
              <a:rPr lang="en-US" sz="2000" dirty="0"/>
              <a:t> &lt;&lt; “ Please enter the character: </a:t>
            </a:r>
            <a:r>
              <a:rPr lang="en-US" sz="2000" dirty="0" smtClean="0"/>
              <a:t>“ </a:t>
            </a:r>
            <a:r>
              <a:rPr lang="en-US" sz="2000" dirty="0"/>
              <a:t>;</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a:t>
            </a:r>
            <a:r>
              <a:rPr lang="en-US" sz="2000" dirty="0" smtClean="0"/>
              <a:t>“ ;</a:t>
            </a:r>
            <a:endParaRPr lang="en-US" sz="2000" dirty="0"/>
          </a:p>
          <a:p>
            <a:r>
              <a:rPr lang="en-US" sz="2000" dirty="0" err="1"/>
              <a:t>cin</a:t>
            </a:r>
            <a:r>
              <a:rPr lang="en-US" sz="2000" dirty="0"/>
              <a:t> &gt;&gt; n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n ; </a:t>
            </a:r>
            <a:r>
              <a:rPr lang="en-US" sz="2000" dirty="0" err="1"/>
              <a:t>i</a:t>
            </a:r>
            <a:r>
              <a:rPr lang="en-US" sz="2000" dirty="0"/>
              <a:t>++ )</a:t>
            </a:r>
          </a:p>
          <a:p>
            <a:r>
              <a:rPr lang="en-US" sz="2000" dirty="0"/>
              <a:t>       </a:t>
            </a:r>
            <a:r>
              <a:rPr lang="en-US" sz="2000" dirty="0" err="1"/>
              <a:t>cout</a:t>
            </a:r>
            <a:r>
              <a:rPr lang="en-US" sz="2000" dirty="0"/>
              <a:t> &lt;&lt;  </a:t>
            </a:r>
            <a:r>
              <a:rPr lang="en-US" sz="2000" dirty="0" err="1"/>
              <a:t>ch</a:t>
            </a:r>
            <a:r>
              <a:rPr lang="en-US" sz="2000" dirty="0"/>
              <a:t>;</a:t>
            </a:r>
          </a:p>
          <a:p>
            <a:r>
              <a:rPr lang="en-US" sz="2000" dirty="0"/>
              <a:t> }</a:t>
            </a:r>
            <a:endParaRPr lang="ar-EG"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4.   The while Repetition Structure	</a:t>
            </a:r>
            <a:br>
              <a:rPr lang="en-US" sz="3600" noProof="1" smtClean="0"/>
            </a:br>
            <a:endParaRPr lang="en-US" sz="3600" dirty="0"/>
          </a:p>
        </p:txBody>
      </p:sp>
      <p:graphicFrame>
        <p:nvGraphicFramePr>
          <p:cNvPr id="172034" name="Object 21"/>
          <p:cNvGraphicFramePr>
            <a:graphicFrameLocks noChangeAspect="1"/>
          </p:cNvGraphicFramePr>
          <p:nvPr/>
        </p:nvGraphicFramePr>
        <p:xfrm>
          <a:off x="609600" y="1770063"/>
          <a:ext cx="7748588" cy="2730500"/>
        </p:xfrm>
        <a:graphic>
          <a:graphicData uri="http://schemas.openxmlformats.org/presentationml/2006/ole">
            <mc:AlternateContent xmlns:mc="http://schemas.openxmlformats.org/markup-compatibility/2006">
              <mc:Choice xmlns:v="urn:schemas-microsoft-com:vml" Requires="v">
                <p:oleObj spid="_x0000_s172035" name="VISIO" r:id="rId4" imgW="3464052" imgH="999744" progId="">
                  <p:embed/>
                </p:oleObj>
              </mc:Choice>
              <mc:Fallback>
                <p:oleObj name="VISIO" r:id="rId4" imgW="3464052" imgH="999744" progId="">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770063"/>
                        <a:ext cx="7748588"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4.   The while Repetition Structure	</a:t>
            </a:r>
            <a:br>
              <a:rPr lang="en-US" sz="3600" noProof="1" smtClean="0"/>
            </a:br>
            <a:endParaRPr lang="en-US" sz="3600" dirty="0"/>
          </a:p>
        </p:txBody>
      </p:sp>
      <p:graphicFrame>
        <p:nvGraphicFramePr>
          <p:cNvPr id="173059" name="Object 4"/>
          <p:cNvGraphicFramePr>
            <a:graphicFrameLocks noChangeAspect="1"/>
          </p:cNvGraphicFramePr>
          <p:nvPr/>
        </p:nvGraphicFramePr>
        <p:xfrm>
          <a:off x="214282" y="928670"/>
          <a:ext cx="8358246" cy="5616593"/>
        </p:xfrm>
        <a:graphic>
          <a:graphicData uri="http://schemas.openxmlformats.org/presentationml/2006/ole">
            <mc:AlternateContent xmlns:mc="http://schemas.openxmlformats.org/markup-compatibility/2006">
              <mc:Choice xmlns:v="urn:schemas-microsoft-com:vml" Requires="v">
                <p:oleObj spid="_x0000_s173060" name="VISIO" r:id="rId4" imgW="4315968" imgH="2941320" progId="">
                  <p:embed/>
                </p:oleObj>
              </mc:Choice>
              <mc:Fallback>
                <p:oleObj name="VISIO" r:id="rId4" imgW="4315968" imgH="294132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282" y="928670"/>
                        <a:ext cx="8358246" cy="5616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While Semantics</a:t>
            </a:r>
            <a:endParaRPr lang="en-US" sz="2800" b="1" kern="0" dirty="0">
              <a:solidFill>
                <a:srgbClr val="FF33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4.   The while Repetition Structure	</a:t>
            </a:r>
            <a:br>
              <a:rPr lang="en-US" sz="3600" noProof="1" smtClean="0"/>
            </a:br>
            <a:endParaRPr lang="en-US" sz="3600" dirty="0"/>
          </a:p>
        </p:txBody>
      </p:sp>
      <p:sp>
        <p:nvSpPr>
          <p:cNvPr id="5" name="Rectangle 26"/>
          <p:cNvSpPr>
            <a:spLocks noGrp="1" noChangeArrowheads="1"/>
          </p:cNvSpPr>
          <p:nvPr>
            <p:ph type="body" idx="4294967295"/>
          </p:nvPr>
        </p:nvSpPr>
        <p:spPr>
          <a:xfrm>
            <a:off x="685800" y="1066800"/>
            <a:ext cx="7772400" cy="5334000"/>
          </a:xfrm>
          <a:prstGeom prst="rect">
            <a:avLst/>
          </a:prstGeom>
        </p:spPr>
        <p:txBody>
          <a:bodyPr/>
          <a:lstStyle/>
          <a:p>
            <a:pPr algn="l" rtl="0" eaLnBrk="1" hangingPunct="1">
              <a:buFont typeface="Arial" pitchFamily="34" charset="0"/>
              <a:buChar char="•"/>
            </a:pPr>
            <a:r>
              <a:rPr lang="en-US" sz="3200" dirty="0" smtClean="0"/>
              <a:t> Repetition structure</a:t>
            </a:r>
          </a:p>
          <a:p>
            <a:pPr lvl="1" algn="l" rtl="0" eaLnBrk="1" hangingPunct="1">
              <a:buFont typeface="Wingdings" pitchFamily="2" charset="2"/>
              <a:buChar char="Ø"/>
            </a:pPr>
            <a:r>
              <a:rPr lang="en-US" sz="2000" dirty="0" smtClean="0"/>
              <a:t> </a:t>
            </a:r>
            <a:r>
              <a:rPr lang="en-US" sz="2400" dirty="0" smtClean="0"/>
              <a:t>Programmer specifies an action to be repeated while some condition remains true</a:t>
            </a:r>
          </a:p>
          <a:p>
            <a:pPr lvl="1" algn="l" rtl="0" eaLnBrk="1" hangingPunct="1">
              <a:buFont typeface="Wingdings" pitchFamily="2" charset="2"/>
              <a:buChar char="Ø"/>
            </a:pPr>
            <a:r>
              <a:rPr lang="en-US" sz="2400" dirty="0" smtClean="0"/>
              <a:t> </a:t>
            </a:r>
            <a:r>
              <a:rPr lang="en-US" sz="2400" dirty="0" err="1" smtClean="0"/>
              <a:t>Psuedocode</a:t>
            </a:r>
            <a:endParaRPr lang="en-US" sz="2400" dirty="0" smtClean="0"/>
          </a:p>
          <a:p>
            <a:pPr lvl="2" algn="l" rtl="0" eaLnBrk="1" hangingPunct="1">
              <a:buFontTx/>
              <a:buNone/>
            </a:pPr>
            <a:r>
              <a:rPr lang="en-US" sz="2400" i="1" dirty="0" smtClean="0">
                <a:solidFill>
                  <a:srgbClr val="CC3300"/>
                </a:solidFill>
              </a:rPr>
              <a:t>while there are more items on my shopping list</a:t>
            </a:r>
          </a:p>
          <a:p>
            <a:pPr lvl="2" algn="l" rtl="0" eaLnBrk="1" hangingPunct="1">
              <a:buFontTx/>
              <a:buNone/>
            </a:pPr>
            <a:r>
              <a:rPr lang="en-US" sz="2400" i="1" dirty="0" smtClean="0">
                <a:solidFill>
                  <a:srgbClr val="CC3300"/>
                </a:solidFill>
              </a:rPr>
              <a:t>   Purchase next item and cross it off my list</a:t>
            </a:r>
            <a:r>
              <a:rPr lang="en-US" sz="2400" dirty="0" smtClean="0">
                <a:solidFill>
                  <a:srgbClr val="CC3300"/>
                </a:solidFill>
              </a:rPr>
              <a:t> </a:t>
            </a:r>
          </a:p>
          <a:p>
            <a:pPr lvl="1" algn="l" rtl="0" eaLnBrk="1" hangingPunct="1">
              <a:buFont typeface="Wingdings" pitchFamily="2" charset="2"/>
              <a:buChar char="Ø"/>
            </a:pPr>
            <a:r>
              <a:rPr lang="en-US" sz="2400" b="1" dirty="0" smtClean="0">
                <a:latin typeface="Courier New" pitchFamily="49" charset="0"/>
              </a:rPr>
              <a:t> while</a:t>
            </a:r>
            <a:r>
              <a:rPr lang="en-US" sz="2400" dirty="0" smtClean="0"/>
              <a:t> loop repeated until condition becomes false.</a:t>
            </a:r>
          </a:p>
          <a:p>
            <a:pPr algn="l" rtl="0" eaLnBrk="1" hangingPunct="1">
              <a:buFont typeface="Arial" pitchFamily="34" charset="0"/>
              <a:buChar char="•"/>
            </a:pPr>
            <a:r>
              <a:rPr lang="en-US" sz="2000" dirty="0" smtClean="0"/>
              <a:t> </a:t>
            </a:r>
            <a:r>
              <a:rPr lang="en-US" sz="3200" dirty="0" smtClean="0"/>
              <a:t>Example</a:t>
            </a:r>
            <a:endParaRPr lang="en-US" sz="2000" dirty="0" smtClean="0"/>
          </a:p>
          <a:p>
            <a:pPr lvl="3" algn="l" rtl="0" eaLnBrk="1" hangingPunct="1">
              <a:buFontTx/>
              <a:buNone/>
            </a:pPr>
            <a:r>
              <a:rPr lang="en-US" sz="2400" b="1" dirty="0" err="1" smtClean="0">
                <a:latin typeface="Courier New" pitchFamily="49" charset="0"/>
              </a:rPr>
              <a:t>int</a:t>
            </a:r>
            <a:r>
              <a:rPr lang="en-US" sz="2400" b="1" dirty="0" smtClean="0">
                <a:latin typeface="Courier New" pitchFamily="49" charset="0"/>
              </a:rPr>
              <a:t> product = 2;</a:t>
            </a:r>
          </a:p>
          <a:p>
            <a:pPr lvl="3" algn="l" rtl="0" eaLnBrk="1" hangingPunct="1">
              <a:buFontTx/>
              <a:buNone/>
            </a:pPr>
            <a:r>
              <a:rPr lang="en-US" sz="2400" b="1" dirty="0" smtClean="0">
                <a:latin typeface="Courier New" pitchFamily="49" charset="0"/>
              </a:rPr>
              <a:t>while ( product &lt;= 1000 )</a:t>
            </a:r>
          </a:p>
          <a:p>
            <a:pPr lvl="3" algn="l" rtl="0" eaLnBrk="1" hangingPunct="1">
              <a:buFontTx/>
              <a:buNone/>
            </a:pPr>
            <a:r>
              <a:rPr lang="en-US" sz="2400" b="1" dirty="0" smtClean="0">
                <a:latin typeface="Courier New" pitchFamily="49" charset="0"/>
              </a:rPr>
              <a:t>   product = 2 * product;</a:t>
            </a:r>
          </a:p>
          <a:p>
            <a:pPr algn="l" rtl="0" eaLnBrk="1" hangingPunct="1"/>
            <a:endParaRPr lang="en-US" sz="2000" b="1" dirty="0" smtClean="0">
              <a:latin typeface="Courier New" pitchFamily="49" charset="0"/>
            </a:endParaRPr>
          </a:p>
          <a:p>
            <a:pPr algn="l" rtl="0" eaLnBrk="1" hangingPunct="1"/>
            <a:endParaRPr lang="en-US" sz="2000" dirty="0" smtClean="0"/>
          </a:p>
          <a:p>
            <a:pPr algn="l" rtl="0" eaLnBrk="1" hangingPunct="1"/>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4.   The while Repetition Structure	</a:t>
            </a:r>
            <a:br>
              <a:rPr lang="en-US" sz="3600" noProof="1" smtClean="0"/>
            </a:br>
            <a:endParaRPr lang="en-US" sz="3600" dirty="0"/>
          </a:p>
        </p:txBody>
      </p:sp>
      <p:sp>
        <p:nvSpPr>
          <p:cNvPr id="7" name="Rectangle 3"/>
          <p:cNvSpPr>
            <a:spLocks noGrp="1" noChangeArrowheads="1"/>
          </p:cNvSpPr>
          <p:nvPr>
            <p:ph type="body" idx="4294967295"/>
          </p:nvPr>
        </p:nvSpPr>
        <p:spPr>
          <a:xfrm>
            <a:off x="685800" y="1428736"/>
            <a:ext cx="7243786" cy="714380"/>
          </a:xfrm>
          <a:prstGeom prst="rect">
            <a:avLst/>
          </a:prstGeom>
        </p:spPr>
        <p:txBody>
          <a:bodyPr/>
          <a:lstStyle/>
          <a:p>
            <a:pPr algn="l" rtl="0" eaLnBrk="1" hangingPunct="1">
              <a:buFont typeface="Arial" pitchFamily="34" charset="0"/>
              <a:buChar char="•"/>
            </a:pPr>
            <a:r>
              <a:rPr lang="en-US" sz="2800" dirty="0" smtClean="0"/>
              <a:t> Flowchart of </a:t>
            </a:r>
            <a:r>
              <a:rPr lang="en-US" sz="2800" b="1" dirty="0" smtClean="0">
                <a:latin typeface="Courier New" pitchFamily="49" charset="0"/>
              </a:rPr>
              <a:t>while</a:t>
            </a:r>
            <a:r>
              <a:rPr lang="en-US" sz="2800" dirty="0" smtClean="0"/>
              <a:t> loop</a:t>
            </a:r>
          </a:p>
        </p:txBody>
      </p:sp>
      <p:grpSp>
        <p:nvGrpSpPr>
          <p:cNvPr id="8" name="Group 4"/>
          <p:cNvGrpSpPr>
            <a:grpSpLocks/>
          </p:cNvGrpSpPr>
          <p:nvPr/>
        </p:nvGrpSpPr>
        <p:grpSpPr bwMode="auto">
          <a:xfrm>
            <a:off x="928662" y="2524133"/>
            <a:ext cx="6429420" cy="2405065"/>
            <a:chOff x="545" y="2231"/>
            <a:chExt cx="1791" cy="714"/>
          </a:xfrm>
        </p:grpSpPr>
        <p:sp>
          <p:nvSpPr>
            <p:cNvPr id="9" name="Freeform 5"/>
            <p:cNvSpPr>
              <a:spLocks/>
            </p:cNvSpPr>
            <p:nvPr/>
          </p:nvSpPr>
          <p:spPr bwMode="auto">
            <a:xfrm>
              <a:off x="545" y="2424"/>
              <a:ext cx="768" cy="349"/>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9989"/>
                  </a:moveTo>
                  <a:lnTo>
                    <a:pt x="9990" y="19977"/>
                  </a:lnTo>
                  <a:lnTo>
                    <a:pt x="0" y="9989"/>
                  </a:lnTo>
                  <a:lnTo>
                    <a:pt x="9990" y="0"/>
                  </a:lnTo>
                  <a:lnTo>
                    <a:pt x="19990" y="9989"/>
                  </a:lnTo>
                  <a:close/>
                </a:path>
              </a:pathLst>
            </a:custGeom>
            <a:solidFill>
              <a:srgbClr val="FFFFFF"/>
            </a:solidFill>
            <a:ln w="3175">
              <a:solidFill>
                <a:srgbClr val="000000"/>
              </a:solidFill>
              <a:round/>
              <a:headEnd/>
              <a:tailEnd/>
            </a:ln>
          </p:spPr>
          <p:txBody>
            <a:bodyPr/>
            <a:lstStyle/>
            <a:p>
              <a:endParaRPr lang="ar-EG"/>
            </a:p>
          </p:txBody>
        </p:sp>
        <p:sp>
          <p:nvSpPr>
            <p:cNvPr id="10" name="Rectangle 6"/>
            <p:cNvSpPr>
              <a:spLocks noChangeArrowheads="1"/>
            </p:cNvSpPr>
            <p:nvPr/>
          </p:nvSpPr>
          <p:spPr bwMode="auto">
            <a:xfrm>
              <a:off x="637" y="2569"/>
              <a:ext cx="583" cy="76"/>
            </a:xfrm>
            <a:prstGeom prst="rect">
              <a:avLst/>
            </a:prstGeom>
            <a:noFill/>
            <a:ln w="0">
              <a:noFill/>
              <a:miter lim="800000"/>
              <a:headEnd/>
              <a:tailEnd/>
            </a:ln>
          </p:spPr>
          <p:txBody>
            <a:bodyPr lIns="0" tIns="0" rIns="0" bIns="0"/>
            <a:lstStyle/>
            <a:p>
              <a:pPr algn="ctr" eaLnBrk="1" hangingPunct="1">
                <a:spcBef>
                  <a:spcPct val="0"/>
                </a:spcBef>
              </a:pPr>
              <a:r>
                <a:rPr lang="en-US" b="1" dirty="0">
                  <a:latin typeface="Courier New" pitchFamily="49" charset="0"/>
                </a:rPr>
                <a:t>product &lt;= 1000</a:t>
              </a:r>
            </a:p>
            <a:p>
              <a:pPr>
                <a:spcBef>
                  <a:spcPct val="0"/>
                </a:spcBef>
              </a:pPr>
              <a:endParaRPr lang="en-US" b="1" dirty="0">
                <a:solidFill>
                  <a:schemeClr val="tx1"/>
                </a:solidFill>
                <a:latin typeface="Courier New" pitchFamily="49" charset="0"/>
              </a:endParaRPr>
            </a:p>
          </p:txBody>
        </p:sp>
        <p:sp>
          <p:nvSpPr>
            <p:cNvPr id="11" name="Freeform 7"/>
            <p:cNvSpPr>
              <a:spLocks/>
            </p:cNvSpPr>
            <p:nvPr/>
          </p:nvSpPr>
          <p:spPr bwMode="auto">
            <a:xfrm>
              <a:off x="928" y="2280"/>
              <a:ext cx="0" cy="14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5"/>
                  </a:moveTo>
                  <a:lnTo>
                    <a:pt x="0" y="0"/>
                  </a:lnTo>
                </a:path>
              </a:pathLst>
            </a:custGeom>
            <a:noFill/>
            <a:ln w="3175">
              <a:solidFill>
                <a:srgbClr val="000000"/>
              </a:solidFill>
              <a:round/>
              <a:headEnd type="triangle" w="med" len="sm"/>
              <a:tailEnd/>
            </a:ln>
          </p:spPr>
          <p:txBody>
            <a:bodyPr/>
            <a:lstStyle/>
            <a:p>
              <a:endParaRPr lang="ar-EG"/>
            </a:p>
          </p:txBody>
        </p:sp>
        <p:sp>
          <p:nvSpPr>
            <p:cNvPr id="12" name="Freeform 8"/>
            <p:cNvSpPr>
              <a:spLocks/>
            </p:cNvSpPr>
            <p:nvPr/>
          </p:nvSpPr>
          <p:spPr bwMode="auto">
            <a:xfrm>
              <a:off x="928" y="2773"/>
              <a:ext cx="0" cy="123"/>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35"/>
                  </a:moveTo>
                  <a:lnTo>
                    <a:pt x="0" y="0"/>
                  </a:lnTo>
                </a:path>
              </a:pathLst>
            </a:custGeom>
            <a:noFill/>
            <a:ln w="3175">
              <a:solidFill>
                <a:srgbClr val="000000"/>
              </a:solidFill>
              <a:round/>
              <a:headEnd type="triangle" w="med" len="sm"/>
              <a:tailEnd/>
            </a:ln>
          </p:spPr>
          <p:txBody>
            <a:bodyPr/>
            <a:lstStyle/>
            <a:p>
              <a:endParaRPr lang="ar-EG"/>
            </a:p>
          </p:txBody>
        </p:sp>
        <p:sp>
          <p:nvSpPr>
            <p:cNvPr id="13" name="Oval 9"/>
            <p:cNvSpPr>
              <a:spLocks noChangeArrowheads="1"/>
            </p:cNvSpPr>
            <p:nvPr/>
          </p:nvSpPr>
          <p:spPr bwMode="auto">
            <a:xfrm>
              <a:off x="904" y="2231"/>
              <a:ext cx="48" cy="48"/>
            </a:xfrm>
            <a:prstGeom prst="ellipse">
              <a:avLst/>
            </a:prstGeom>
            <a:noFill/>
            <a:ln w="3175">
              <a:solidFill>
                <a:srgbClr val="000000"/>
              </a:solidFill>
              <a:round/>
              <a:headEnd/>
              <a:tailEnd/>
            </a:ln>
          </p:spPr>
          <p:txBody>
            <a:bodyPr/>
            <a:lstStyle/>
            <a:p>
              <a:endParaRPr lang="ar-EG"/>
            </a:p>
          </p:txBody>
        </p:sp>
        <p:sp>
          <p:nvSpPr>
            <p:cNvPr id="14" name="Oval 10"/>
            <p:cNvSpPr>
              <a:spLocks noChangeArrowheads="1"/>
            </p:cNvSpPr>
            <p:nvPr/>
          </p:nvSpPr>
          <p:spPr bwMode="auto">
            <a:xfrm>
              <a:off x="904" y="2897"/>
              <a:ext cx="48" cy="48"/>
            </a:xfrm>
            <a:prstGeom prst="ellipse">
              <a:avLst/>
            </a:prstGeom>
            <a:noFill/>
            <a:ln w="3175">
              <a:solidFill>
                <a:srgbClr val="000000"/>
              </a:solidFill>
              <a:round/>
              <a:headEnd/>
              <a:tailEnd/>
            </a:ln>
          </p:spPr>
          <p:txBody>
            <a:bodyPr/>
            <a:lstStyle/>
            <a:p>
              <a:endParaRPr lang="ar-EG"/>
            </a:p>
          </p:txBody>
        </p:sp>
        <p:sp>
          <p:nvSpPr>
            <p:cNvPr id="15" name="Freeform 11"/>
            <p:cNvSpPr>
              <a:spLocks/>
            </p:cNvSpPr>
            <p:nvPr/>
          </p:nvSpPr>
          <p:spPr bwMode="auto">
            <a:xfrm>
              <a:off x="1313" y="2601"/>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type="triangle" w="med" len="sm"/>
              <a:tailEnd/>
            </a:ln>
          </p:spPr>
          <p:txBody>
            <a:bodyPr/>
            <a:lstStyle/>
            <a:p>
              <a:endParaRPr lang="ar-EG"/>
            </a:p>
          </p:txBody>
        </p:sp>
        <p:sp>
          <p:nvSpPr>
            <p:cNvPr id="16" name="Rectangle 12"/>
            <p:cNvSpPr>
              <a:spLocks noChangeArrowheads="1"/>
            </p:cNvSpPr>
            <p:nvPr/>
          </p:nvSpPr>
          <p:spPr bwMode="auto">
            <a:xfrm>
              <a:off x="1520" y="2570"/>
              <a:ext cx="800" cy="80"/>
            </a:xfrm>
            <a:prstGeom prst="rect">
              <a:avLst/>
            </a:prstGeom>
            <a:noFill/>
            <a:ln w="0">
              <a:noFill/>
              <a:miter lim="800000"/>
              <a:headEnd/>
              <a:tailEnd/>
            </a:ln>
          </p:spPr>
          <p:txBody>
            <a:bodyPr lIns="0" tIns="0" rIns="0" bIns="0"/>
            <a:lstStyle/>
            <a:p>
              <a:pPr algn="ctr" eaLnBrk="1" hangingPunct="1">
                <a:spcBef>
                  <a:spcPct val="0"/>
                </a:spcBef>
              </a:pPr>
              <a:r>
                <a:rPr lang="en-US" b="1">
                  <a:latin typeface="Courier New" pitchFamily="49" charset="0"/>
                </a:rPr>
                <a:t>product = 2 * product</a:t>
              </a:r>
            </a:p>
            <a:p>
              <a:pPr>
                <a:spcBef>
                  <a:spcPct val="0"/>
                </a:spcBef>
              </a:pPr>
              <a:endParaRPr lang="en-US" b="1">
                <a:solidFill>
                  <a:schemeClr val="tx1"/>
                </a:solidFill>
                <a:latin typeface="Courier New" pitchFamily="49" charset="0"/>
              </a:endParaRPr>
            </a:p>
          </p:txBody>
        </p:sp>
        <p:sp>
          <p:nvSpPr>
            <p:cNvPr id="17" name="Freeform 13"/>
            <p:cNvSpPr>
              <a:spLocks/>
            </p:cNvSpPr>
            <p:nvPr/>
          </p:nvSpPr>
          <p:spPr bwMode="auto">
            <a:xfrm>
              <a:off x="1505" y="2548"/>
              <a:ext cx="831" cy="10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0"/>
                  </a:moveTo>
                  <a:lnTo>
                    <a:pt x="19990" y="19925"/>
                  </a:lnTo>
                  <a:lnTo>
                    <a:pt x="0" y="19925"/>
                  </a:lnTo>
                  <a:lnTo>
                    <a:pt x="0" y="0"/>
                  </a:lnTo>
                  <a:lnTo>
                    <a:pt x="19990" y="0"/>
                  </a:lnTo>
                  <a:close/>
                </a:path>
              </a:pathLst>
            </a:custGeom>
            <a:noFill/>
            <a:ln w="3175">
              <a:solidFill>
                <a:srgbClr val="000000"/>
              </a:solidFill>
              <a:round/>
              <a:headEnd/>
              <a:tailEnd/>
            </a:ln>
          </p:spPr>
          <p:txBody>
            <a:bodyPr/>
            <a:lstStyle/>
            <a:p>
              <a:endParaRPr lang="ar-EG"/>
            </a:p>
          </p:txBody>
        </p:sp>
        <p:sp>
          <p:nvSpPr>
            <p:cNvPr id="18" name="Rectangle 14"/>
            <p:cNvSpPr>
              <a:spLocks noChangeArrowheads="1"/>
            </p:cNvSpPr>
            <p:nvPr/>
          </p:nvSpPr>
          <p:spPr bwMode="auto">
            <a:xfrm>
              <a:off x="1320" y="2510"/>
              <a:ext cx="170"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true</a:t>
              </a:r>
            </a:p>
            <a:p>
              <a:pPr>
                <a:spcBef>
                  <a:spcPct val="0"/>
                </a:spcBef>
              </a:pPr>
              <a:endParaRPr lang="en-US" b="1">
                <a:solidFill>
                  <a:schemeClr val="tx1"/>
                </a:solidFill>
                <a:latin typeface="Courier New" pitchFamily="49" charset="0"/>
              </a:endParaRPr>
            </a:p>
          </p:txBody>
        </p:sp>
        <p:sp>
          <p:nvSpPr>
            <p:cNvPr id="19" name="Rectangle 15"/>
            <p:cNvSpPr>
              <a:spLocks noChangeArrowheads="1"/>
            </p:cNvSpPr>
            <p:nvPr/>
          </p:nvSpPr>
          <p:spPr bwMode="auto">
            <a:xfrm>
              <a:off x="976" y="2775"/>
              <a:ext cx="208"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false</a:t>
              </a:r>
            </a:p>
            <a:p>
              <a:pPr>
                <a:spcBef>
                  <a:spcPct val="0"/>
                </a:spcBef>
              </a:pPr>
              <a:endParaRPr lang="en-US" b="1">
                <a:solidFill>
                  <a:schemeClr val="tx1"/>
                </a:solidFill>
                <a:latin typeface="Courier New" pitchFamily="49" charset="0"/>
              </a:endParaRPr>
            </a:p>
          </p:txBody>
        </p:sp>
        <p:sp>
          <p:nvSpPr>
            <p:cNvPr id="20" name="Freeform 16"/>
            <p:cNvSpPr>
              <a:spLocks/>
            </p:cNvSpPr>
            <p:nvPr/>
          </p:nvSpPr>
          <p:spPr bwMode="auto">
            <a:xfrm>
              <a:off x="934" y="2336"/>
              <a:ext cx="991"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92" y="0"/>
                  </a:moveTo>
                  <a:lnTo>
                    <a:pt x="0" y="0"/>
                  </a:lnTo>
                </a:path>
              </a:pathLst>
            </a:custGeom>
            <a:noFill/>
            <a:ln w="3175">
              <a:solidFill>
                <a:srgbClr val="000000"/>
              </a:solidFill>
              <a:round/>
              <a:headEnd/>
              <a:tailEnd type="triangle" w="med" len="sm"/>
            </a:ln>
          </p:spPr>
          <p:txBody>
            <a:bodyPr/>
            <a:lstStyle/>
            <a:p>
              <a:endParaRPr lang="ar-EG"/>
            </a:p>
          </p:txBody>
        </p:sp>
        <p:sp>
          <p:nvSpPr>
            <p:cNvPr id="21" name="Freeform 17"/>
            <p:cNvSpPr>
              <a:spLocks/>
            </p:cNvSpPr>
            <p:nvPr/>
          </p:nvSpPr>
          <p:spPr bwMode="auto">
            <a:xfrm>
              <a:off x="1922" y="2336"/>
              <a:ext cx="0" cy="208"/>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62"/>
                  </a:lnTo>
                </a:path>
              </a:pathLst>
            </a:custGeom>
            <a:noFill/>
            <a:ln w="3175">
              <a:solidFill>
                <a:srgbClr val="000000"/>
              </a:solidFill>
              <a:round/>
              <a:headEnd/>
              <a:tailEnd/>
            </a:ln>
          </p:spPr>
          <p:txBody>
            <a:bodyPr/>
            <a:lstStyle/>
            <a:p>
              <a:endParaRPr lang="ar-EG"/>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5. Examples Using the </a:t>
            </a:r>
            <a:r>
              <a:rPr lang="en-US" sz="3600" noProof="1" smtClean="0">
                <a:latin typeface="Courier"/>
              </a:rPr>
              <a:t>while </a:t>
            </a:r>
            <a:r>
              <a:rPr lang="en-US" sz="3600" noProof="1" smtClean="0"/>
              <a:t>Structure</a:t>
            </a:r>
            <a:endParaRPr lang="en-US" sz="3600" dirty="0"/>
          </a:p>
        </p:txBody>
      </p:sp>
      <p:sp>
        <p:nvSpPr>
          <p:cNvPr id="22" name="Rectangle 4"/>
          <p:cNvSpPr txBox="1">
            <a:spLocks noChangeArrowheads="1"/>
          </p:cNvSpPr>
          <p:nvPr/>
        </p:nvSpPr>
        <p:spPr bwMode="auto">
          <a:xfrm>
            <a:off x="657225"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Printing characters depending on user entry</a:t>
            </a:r>
            <a:endParaRPr lang="en-US" sz="2800" b="1" kern="0" dirty="0">
              <a:solidFill>
                <a:srgbClr val="FF3300"/>
              </a:solidFill>
              <a:latin typeface="+mj-lt"/>
              <a:ea typeface="+mj-ea"/>
              <a:cs typeface="+mj-cs"/>
            </a:endParaRPr>
          </a:p>
        </p:txBody>
      </p:sp>
      <p:sp>
        <p:nvSpPr>
          <p:cNvPr id="23" name="Rectangle 22"/>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24" name="TextBox 5"/>
          <p:cNvSpPr txBox="1">
            <a:spLocks noChangeArrowheads="1"/>
          </p:cNvSpPr>
          <p:nvPr/>
        </p:nvSpPr>
        <p:spPr bwMode="auto">
          <a:xfrm>
            <a:off x="2214563" y="159956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a:t>
            </a:r>
            <a:r>
              <a:rPr lang="en-US" sz="2000" dirty="0" err="1"/>
              <a:t>i</a:t>
            </a:r>
            <a:r>
              <a:rPr lang="en-US" sz="2000" dirty="0"/>
              <a:t> = 0 ; char  </a:t>
            </a:r>
            <a:r>
              <a:rPr lang="en-US" sz="2000" dirty="0" err="1"/>
              <a:t>ch</a:t>
            </a:r>
            <a:r>
              <a:rPr lang="en-US" sz="2000" dirty="0"/>
              <a:t>;</a:t>
            </a:r>
          </a:p>
          <a:p>
            <a:r>
              <a:rPr lang="en-US" sz="2000" dirty="0" err="1"/>
              <a:t>cout</a:t>
            </a:r>
            <a:r>
              <a:rPr lang="en-US" sz="2000" dirty="0"/>
              <a:t> &lt;&lt; “ Please enter the character: </a:t>
            </a:r>
            <a:r>
              <a:rPr lang="en-US" sz="2000" dirty="0" smtClean="0"/>
              <a:t>“ </a:t>
            </a:r>
            <a:r>
              <a:rPr lang="en-US" sz="2000" dirty="0"/>
              <a:t>;</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a:t>
            </a:r>
            <a:r>
              <a:rPr lang="en-US" sz="2000" dirty="0" smtClean="0"/>
              <a:t>“ </a:t>
            </a:r>
            <a:r>
              <a:rPr lang="en-US" sz="2000" dirty="0"/>
              <a:t>;</a:t>
            </a:r>
          </a:p>
          <a:p>
            <a:r>
              <a:rPr lang="en-US" sz="2000" dirty="0" err="1"/>
              <a:t>cin</a:t>
            </a:r>
            <a:r>
              <a:rPr lang="en-US" sz="2000" dirty="0"/>
              <a:t> &gt;&gt; n ;</a:t>
            </a:r>
          </a:p>
          <a:p>
            <a:r>
              <a:rPr lang="en-US" sz="2000" dirty="0"/>
              <a:t>       while ( </a:t>
            </a:r>
            <a:r>
              <a:rPr lang="en-US" sz="2000" dirty="0" err="1"/>
              <a:t>i</a:t>
            </a:r>
            <a:r>
              <a:rPr lang="en-US" sz="2000" dirty="0"/>
              <a:t> &lt;  n )    {</a:t>
            </a:r>
          </a:p>
          <a:p>
            <a:r>
              <a:rPr lang="en-US" sz="2000" dirty="0"/>
              <a:t>       </a:t>
            </a:r>
            <a:r>
              <a:rPr lang="en-US" sz="2000" dirty="0" err="1"/>
              <a:t>cout</a:t>
            </a:r>
            <a:r>
              <a:rPr lang="en-US" sz="2000" dirty="0"/>
              <a:t> &lt;&lt;  </a:t>
            </a:r>
            <a:r>
              <a:rPr lang="en-US" sz="2000" dirty="0" err="1"/>
              <a:t>ch</a:t>
            </a:r>
            <a:r>
              <a:rPr lang="en-US" sz="2000" dirty="0"/>
              <a:t> ;</a:t>
            </a:r>
          </a:p>
          <a:p>
            <a:r>
              <a:rPr lang="en-US" sz="2000" dirty="0"/>
              <a:t>       </a:t>
            </a:r>
            <a:r>
              <a:rPr lang="en-US" sz="2000" dirty="0" err="1"/>
              <a:t>i</a:t>
            </a:r>
            <a:r>
              <a:rPr lang="en-US" sz="2000" dirty="0"/>
              <a:t> ++ ;</a:t>
            </a:r>
          </a:p>
          <a:p>
            <a:r>
              <a:rPr lang="en-US" sz="2000" dirty="0"/>
              <a:t>       }</a:t>
            </a:r>
          </a:p>
          <a:p>
            <a:r>
              <a:rPr lang="en-US" sz="2000" dirty="0"/>
              <a:t>}</a:t>
            </a:r>
            <a:endParaRPr lang="ar-EG"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5. Examples Using the </a:t>
            </a:r>
            <a:r>
              <a:rPr lang="en-US" sz="3600" noProof="1" smtClean="0">
                <a:latin typeface="Courier"/>
              </a:rPr>
              <a:t>while </a:t>
            </a:r>
            <a:r>
              <a:rPr lang="en-US" sz="3600" noProof="1" smtClean="0"/>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700" b="1" kern="0" noProof="1" smtClean="0">
                <a:solidFill>
                  <a:srgbClr val="FF3300"/>
                </a:solidFill>
              </a:rPr>
              <a:t>The summation of the numbers squared from 0 to 10 </a:t>
            </a:r>
            <a:endParaRPr lang="en-US" sz="2700" b="1" kern="0" dirty="0">
              <a:solidFill>
                <a:srgbClr val="FF3300"/>
              </a:solidFill>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000250" y="1500174"/>
            <a:ext cx="5143500" cy="4893647"/>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a:t>
            </a:r>
            <a:r>
              <a:rPr lang="en-US" sz="2400" dirty="0" err="1"/>
              <a:t>sq_sum</a:t>
            </a:r>
            <a:r>
              <a:rPr lang="en-US" sz="2400" dirty="0"/>
              <a:t> = 0, x = 0, y ; </a:t>
            </a:r>
          </a:p>
          <a:p>
            <a:r>
              <a:rPr lang="en-US" sz="2400" dirty="0"/>
              <a:t>      while ( x &lt; =  10 )    {</a:t>
            </a:r>
          </a:p>
          <a:p>
            <a:r>
              <a:rPr lang="en-US" sz="2400" dirty="0"/>
              <a:t>       y = x * x ;</a:t>
            </a:r>
          </a:p>
          <a:p>
            <a:r>
              <a:rPr lang="en-US" sz="2400" dirty="0"/>
              <a:t>       </a:t>
            </a:r>
            <a:r>
              <a:rPr lang="en-US" sz="2400" dirty="0" err="1"/>
              <a:t>sq_sum</a:t>
            </a:r>
            <a:r>
              <a:rPr lang="en-US" sz="2400" dirty="0"/>
              <a:t> = </a:t>
            </a:r>
            <a:r>
              <a:rPr lang="en-US" sz="2400" dirty="0" err="1"/>
              <a:t>sq_sum</a:t>
            </a:r>
            <a:r>
              <a:rPr lang="en-US" sz="2400" dirty="0"/>
              <a:t> + y ;</a:t>
            </a:r>
          </a:p>
          <a:p>
            <a:r>
              <a:rPr lang="en-US" sz="2400" dirty="0"/>
              <a:t>       x ++ ;</a:t>
            </a:r>
          </a:p>
          <a:p>
            <a:r>
              <a:rPr lang="en-US" sz="2400" dirty="0"/>
              <a:t>       }</a:t>
            </a:r>
          </a:p>
          <a:p>
            <a:r>
              <a:rPr lang="en-US" sz="2400" dirty="0" err="1"/>
              <a:t>cout</a:t>
            </a:r>
            <a:r>
              <a:rPr lang="en-US" sz="2400" dirty="0"/>
              <a:t> &lt;&lt; “</a:t>
            </a:r>
            <a:r>
              <a:rPr lang="en-US" sz="2400" noProof="1"/>
              <a:t>The summation of the numbers squared from 0 to 10 </a:t>
            </a:r>
            <a:r>
              <a:rPr lang="en-US" sz="2400" dirty="0"/>
              <a:t>“ &lt;&lt; </a:t>
            </a:r>
            <a:r>
              <a:rPr lang="en-US" sz="2400" dirty="0" err="1"/>
              <a:t>sq_sum</a:t>
            </a:r>
            <a:r>
              <a:rPr lang="en-US" sz="2400" dirty="0"/>
              <a:t> ;</a:t>
            </a:r>
          </a:p>
          <a:p>
            <a:r>
              <a:rPr lang="en-US" sz="2400" dirty="0"/>
              <a:t>}</a:t>
            </a:r>
            <a:endParaRPr lang="ar-EG"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5. Examples Using the </a:t>
            </a:r>
            <a:r>
              <a:rPr lang="en-US" sz="3600" noProof="1" smtClean="0">
                <a:latin typeface="Courier"/>
              </a:rPr>
              <a:t>while </a:t>
            </a:r>
            <a:r>
              <a:rPr lang="en-US" sz="3600" noProof="1" smtClean="0"/>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Factorial of a number</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93026"/>
            <a:ext cx="4714875" cy="4093428"/>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fact = 1 ; </a:t>
            </a:r>
          </a:p>
          <a:p>
            <a:r>
              <a:rPr lang="en-US" sz="2000" dirty="0" err="1"/>
              <a:t>cout</a:t>
            </a:r>
            <a:r>
              <a:rPr lang="en-US" sz="2000" dirty="0"/>
              <a:t> &lt;&lt; “ Please enter a number “ &lt;&lt; </a:t>
            </a:r>
            <a:r>
              <a:rPr lang="en-US" sz="2000" dirty="0" err="1"/>
              <a:t>endl</a:t>
            </a:r>
            <a:r>
              <a:rPr lang="en-US" sz="2000" dirty="0"/>
              <a:t> ;</a:t>
            </a:r>
          </a:p>
          <a:p>
            <a:r>
              <a:rPr lang="en-US" sz="2000" dirty="0" err="1"/>
              <a:t>cin</a:t>
            </a:r>
            <a:r>
              <a:rPr lang="en-US" sz="2000" dirty="0"/>
              <a:t> &gt;&gt; n ;</a:t>
            </a:r>
          </a:p>
          <a:p>
            <a:r>
              <a:rPr lang="en-US" sz="2000" dirty="0"/>
              <a:t>       while ( n  &gt; 0 )    {</a:t>
            </a:r>
          </a:p>
          <a:p>
            <a:r>
              <a:rPr lang="en-US" sz="2000" dirty="0"/>
              <a:t>       fact = fact * n ;</a:t>
            </a:r>
          </a:p>
          <a:p>
            <a:r>
              <a:rPr lang="en-US" sz="2000" dirty="0"/>
              <a:t>       n -- ;         </a:t>
            </a:r>
          </a:p>
          <a:p>
            <a:r>
              <a:rPr lang="en-US" sz="2000" dirty="0"/>
              <a:t>       }</a:t>
            </a:r>
          </a:p>
          <a:p>
            <a:r>
              <a:rPr lang="en-US" sz="2000" dirty="0" err="1"/>
              <a:t>cout</a:t>
            </a:r>
            <a:r>
              <a:rPr lang="en-US" sz="2000" dirty="0"/>
              <a:t> &lt;&lt; “ </a:t>
            </a:r>
            <a:r>
              <a:rPr lang="en-US" sz="2000" noProof="1"/>
              <a:t>The factorial of your number is </a:t>
            </a:r>
            <a:r>
              <a:rPr lang="en-US" sz="2000" dirty="0"/>
              <a:t>“ &lt;&lt; fact ;</a:t>
            </a:r>
          </a:p>
          <a:p>
            <a:r>
              <a:rPr lang="en-US" sz="2000" dirty="0"/>
              <a:t>}</a:t>
            </a:r>
            <a:endParaRPr lang="ar-EG"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3200" noProof="1" smtClean="0"/>
              <a:t>6.   Formulating Algorithms </a:t>
            </a:r>
            <a:br>
              <a:rPr lang="en-US" sz="3200" noProof="1" smtClean="0"/>
            </a:br>
            <a:r>
              <a:rPr lang="en-US" sz="3200" noProof="1" smtClean="0"/>
              <a:t>(Counter-Controlled Repetition)</a:t>
            </a:r>
            <a:endParaRPr lang="en-US" sz="3200" dirty="0"/>
          </a:p>
        </p:txBody>
      </p:sp>
      <p:sp>
        <p:nvSpPr>
          <p:cNvPr id="6" name="Text Placeholder 5"/>
          <p:cNvSpPr>
            <a:spLocks noGrp="1" noChangeArrowheads="1"/>
          </p:cNvSpPr>
          <p:nvPr>
            <p:ph type="body" idx="4294967295"/>
          </p:nvPr>
        </p:nvSpPr>
        <p:spPr>
          <a:xfrm>
            <a:off x="571472" y="1452586"/>
            <a:ext cx="7643866" cy="4976810"/>
          </a:xfrm>
          <a:prstGeom prst="rect">
            <a:avLst/>
          </a:prstGeom>
        </p:spPr>
        <p:txBody>
          <a:bodyPr/>
          <a:lstStyle/>
          <a:p>
            <a:pPr algn="l" rtl="0" eaLnBrk="1" hangingPunct="1">
              <a:buFont typeface="Arial" pitchFamily="34" charset="0"/>
              <a:buChar char="•"/>
            </a:pPr>
            <a:r>
              <a:rPr lang="en-US" sz="2800" dirty="0" smtClean="0"/>
              <a:t> Counter-controlled repetition</a:t>
            </a:r>
          </a:p>
          <a:p>
            <a:pPr lvl="1" algn="l" rtl="0" eaLnBrk="1" hangingPunct="1">
              <a:buFont typeface="Wingdings" pitchFamily="2" charset="2"/>
              <a:buChar char="Ø"/>
            </a:pPr>
            <a:r>
              <a:rPr lang="en-US" sz="2400" dirty="0" smtClean="0"/>
              <a:t> Loop repeated until counter reaches a certain value.</a:t>
            </a:r>
          </a:p>
          <a:p>
            <a:pPr algn="l" rtl="0" eaLnBrk="1" hangingPunct="1">
              <a:buFont typeface="Arial" pitchFamily="34" charset="0"/>
              <a:buChar char="•"/>
            </a:pPr>
            <a:r>
              <a:rPr lang="en-US" sz="2800" dirty="0" smtClean="0"/>
              <a:t> Definite repetition</a:t>
            </a:r>
          </a:p>
          <a:p>
            <a:pPr lvl="1" algn="l" rtl="0" eaLnBrk="1" hangingPunct="1">
              <a:buFont typeface="Wingdings" pitchFamily="2" charset="2"/>
              <a:buChar char="Ø"/>
            </a:pPr>
            <a:r>
              <a:rPr lang="en-US" sz="2400" dirty="0" smtClean="0"/>
              <a:t> Number of repetitions is known </a:t>
            </a:r>
          </a:p>
          <a:p>
            <a:pPr algn="l" rtl="0" eaLnBrk="1" hangingPunct="1">
              <a:buFont typeface="Arial" pitchFamily="34" charset="0"/>
              <a:buChar char="•"/>
            </a:pPr>
            <a:r>
              <a:rPr lang="en-US" sz="2800" dirty="0" smtClean="0"/>
              <a:t> Example</a:t>
            </a:r>
          </a:p>
          <a:p>
            <a:pPr lvl="1" algn="just" rtl="0" eaLnBrk="1" hangingPunct="1">
              <a:buFontTx/>
              <a:buNone/>
            </a:pPr>
            <a:r>
              <a:rPr lang="en-US" sz="2400" i="1" dirty="0" smtClean="0"/>
              <a:t>    A class of ten students took a quiz. The grades (integers in the range 0 to 100) for this quiz are available to you. Determine the class average on the quiz.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endParaRPr lang="en-US" dirty="0"/>
          </a:p>
        </p:txBody>
      </p:sp>
      <p:sp>
        <p:nvSpPr>
          <p:cNvPr id="2" name="Rectangle 3"/>
          <p:cNvSpPr>
            <a:spLocks noGrp="1"/>
          </p:cNvSpPr>
          <p:nvPr>
            <p:ph type="body" sz="quarter" idx="13"/>
          </p:nvPr>
        </p:nvSpPr>
        <p:spPr>
          <a:xfrm>
            <a:off x="304800" y="381000"/>
            <a:ext cx="8077200" cy="619108"/>
          </a:xfrm>
        </p:spPr>
        <p:txBody>
          <a:bodyPr>
            <a:noAutofit/>
          </a:bodyPr>
          <a:lstStyle>
            <a:extLst/>
          </a:lstStyle>
          <a:p>
            <a:pPr algn="l"/>
            <a:r>
              <a:rPr lang="en-US" sz="3600" u="sng" dirty="0" smtClean="0">
                <a:latin typeface="AvantGarde" pitchFamily="34" charset="0"/>
              </a:rPr>
              <a:t>Outline</a:t>
            </a:r>
            <a:endParaRPr lang="en-US" sz="3600" dirty="0"/>
          </a:p>
        </p:txBody>
      </p:sp>
      <p:sp>
        <p:nvSpPr>
          <p:cNvPr id="22" name="Rectangle 1027"/>
          <p:cNvSpPr>
            <a:spLocks noChangeArrowheads="1"/>
          </p:cNvSpPr>
          <p:nvPr/>
        </p:nvSpPr>
        <p:spPr bwMode="auto">
          <a:xfrm>
            <a:off x="428596" y="1357298"/>
            <a:ext cx="7924800" cy="4413516"/>
          </a:xfrm>
          <a:prstGeom prst="rect">
            <a:avLst/>
          </a:prstGeom>
          <a:noFill/>
          <a:ln w="9525">
            <a:noFill/>
            <a:miter lim="800000"/>
            <a:headEnd/>
            <a:tailEnd/>
          </a:ln>
        </p:spPr>
        <p:txBody>
          <a:bodyPr wrap="square">
            <a:spAutoFit/>
          </a:bodyPr>
          <a:lstStyle/>
          <a:p>
            <a:pPr>
              <a:lnSpc>
                <a:spcPct val="90000"/>
              </a:lnSpc>
              <a:defRPr/>
            </a:pPr>
            <a:r>
              <a:rPr lang="en-US" sz="2400" b="1" noProof="1" smtClean="0">
                <a:solidFill>
                  <a:srgbClr val="FF0000"/>
                </a:solidFill>
                <a:latin typeface="AvantGarde" pitchFamily="34" charset="0"/>
              </a:rPr>
              <a:t>1.   </a:t>
            </a:r>
            <a:r>
              <a:rPr lang="en-US" altLang="ar-EG" sz="2400" b="1" noProof="1" smtClean="0">
                <a:solidFill>
                  <a:srgbClr val="FF0000"/>
                </a:solidFill>
                <a:latin typeface="AvantGarde" pitchFamily="34" charset="0"/>
              </a:rPr>
              <a:t>C++ Iterative Constructs </a:t>
            </a:r>
            <a:r>
              <a:rPr lang="en-US" sz="2400" b="1" noProof="1" smtClean="0">
                <a:solidFill>
                  <a:srgbClr val="FF0000"/>
                </a:solidFill>
                <a:latin typeface="AvantGarde" pitchFamily="34" charset="0"/>
              </a:rPr>
              <a:t/>
            </a:r>
            <a:br>
              <a:rPr lang="en-US" sz="2400" b="1" noProof="1" smtClean="0">
                <a:solidFill>
                  <a:srgbClr val="FF0000"/>
                </a:solidFill>
                <a:latin typeface="AvantGarde" pitchFamily="34" charset="0"/>
              </a:rPr>
            </a:br>
            <a:r>
              <a:rPr lang="en-US" sz="2400" b="1" noProof="1" smtClean="0">
                <a:solidFill>
                  <a:srgbClr val="FF0000"/>
                </a:solidFill>
                <a:latin typeface="AvantGarde" pitchFamily="34" charset="0"/>
              </a:rPr>
              <a:t>2.   The for Repetition Structure</a:t>
            </a:r>
          </a:p>
          <a:p>
            <a:pPr>
              <a:lnSpc>
                <a:spcPct val="90000"/>
              </a:lnSpc>
              <a:defRPr/>
            </a:pPr>
            <a:r>
              <a:rPr lang="en-US" sz="2400" b="1" noProof="1" smtClean="0">
                <a:solidFill>
                  <a:srgbClr val="FF0000"/>
                </a:solidFill>
                <a:latin typeface="AvantGarde" pitchFamily="34" charset="0"/>
              </a:rPr>
              <a:t>3.   Examples Using the for Structure</a:t>
            </a:r>
          </a:p>
          <a:p>
            <a:pPr eaLnBrk="1" hangingPunct="1">
              <a:lnSpc>
                <a:spcPct val="90000"/>
              </a:lnSpc>
              <a:buFontTx/>
              <a:buAutoNum type="arabicPeriod" startAt="4"/>
              <a:defRPr/>
            </a:pPr>
            <a:r>
              <a:rPr lang="en-US" sz="2400" b="1" noProof="1" smtClean="0">
                <a:solidFill>
                  <a:srgbClr val="FF0000"/>
                </a:solidFill>
                <a:latin typeface="AvantGarde" pitchFamily="34" charset="0"/>
              </a:rPr>
              <a:t>   The while Repetition Structure </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Examples Using the while Structure </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Formulating Algorithms (Counter-Controlled                 Repetition)	</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Formulating Algorithms with Top-Down, Stepwise Refinement</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Nested control structures</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Essentials of Counter-Controlled Repetition</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 The do/while Repetition Structure</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 The break and continue </a:t>
            </a:r>
            <a:r>
              <a:rPr lang="en-US" sz="2400" b="1" noProof="1" smtClean="0">
                <a:solidFill>
                  <a:srgbClr val="FF0000"/>
                </a:solidFill>
                <a:latin typeface="AvantGarde" pitchFamily="34" charset="0"/>
              </a:rPr>
              <a:t>Statements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3200" noProof="1" smtClean="0"/>
              <a:t>6.   Formulating Algorithms </a:t>
            </a:r>
            <a:br>
              <a:rPr lang="en-US" sz="3200" noProof="1" smtClean="0"/>
            </a:br>
            <a:r>
              <a:rPr lang="en-US" sz="3200" noProof="1" smtClean="0"/>
              <a:t>(Counter-Controlled Repetition)</a:t>
            </a:r>
            <a:endParaRPr lang="en-US" sz="3200" dirty="0"/>
          </a:p>
        </p:txBody>
      </p:sp>
      <p:sp>
        <p:nvSpPr>
          <p:cNvPr id="9" name="Rectangle 3"/>
          <p:cNvSpPr>
            <a:spLocks noGrp="1" noChangeArrowheads="1"/>
          </p:cNvSpPr>
          <p:nvPr>
            <p:ph type="body" idx="4294967295"/>
          </p:nvPr>
        </p:nvSpPr>
        <p:spPr>
          <a:xfrm>
            <a:off x="685800" y="1428736"/>
            <a:ext cx="7529538" cy="4786346"/>
          </a:xfrm>
          <a:prstGeom prst="rect">
            <a:avLst/>
          </a:prstGeom>
        </p:spPr>
        <p:txBody>
          <a:bodyPr/>
          <a:lstStyle/>
          <a:p>
            <a:pPr algn="l" rtl="0" eaLnBrk="1" hangingPunct="1">
              <a:buFont typeface="Arial" pitchFamily="34" charset="0"/>
              <a:buChar char="•"/>
            </a:pPr>
            <a:r>
              <a:rPr lang="en-US" sz="2800" dirty="0" smtClean="0"/>
              <a:t> </a:t>
            </a:r>
            <a:r>
              <a:rPr lang="en-US" sz="2800" dirty="0" err="1" smtClean="0"/>
              <a:t>Pseudocode</a:t>
            </a:r>
            <a:r>
              <a:rPr lang="en-US" sz="2800" dirty="0" smtClean="0"/>
              <a:t> for example:</a:t>
            </a:r>
          </a:p>
          <a:p>
            <a:pPr lvl="2" algn="l" rtl="0" eaLnBrk="1" hangingPunct="1">
              <a:buFontTx/>
              <a:buNone/>
            </a:pPr>
            <a:r>
              <a:rPr lang="en-US" sz="2000" i="1" dirty="0" smtClean="0">
                <a:solidFill>
                  <a:srgbClr val="CC3300"/>
                </a:solidFill>
              </a:rPr>
              <a:t>Set total to zero</a:t>
            </a:r>
          </a:p>
          <a:p>
            <a:pPr lvl="2" algn="l" rtl="0" eaLnBrk="1" hangingPunct="1">
              <a:buFontTx/>
              <a:buNone/>
            </a:pPr>
            <a:r>
              <a:rPr lang="en-US" sz="2000" i="1" dirty="0" smtClean="0">
                <a:solidFill>
                  <a:srgbClr val="CC3300"/>
                </a:solidFill>
              </a:rPr>
              <a:t>Set grade counter to one</a:t>
            </a:r>
          </a:p>
          <a:p>
            <a:pPr lvl="2" algn="l" rtl="0" eaLnBrk="1" hangingPunct="1">
              <a:buFontTx/>
              <a:buNone/>
            </a:pPr>
            <a:r>
              <a:rPr lang="en-US" sz="2000" i="1" dirty="0" smtClean="0">
                <a:solidFill>
                  <a:srgbClr val="CC3300"/>
                </a:solidFill>
              </a:rPr>
              <a:t>While grade counter is less than or equal to ten</a:t>
            </a:r>
            <a:br>
              <a:rPr lang="en-US" sz="2000" i="1" dirty="0" smtClean="0">
                <a:solidFill>
                  <a:srgbClr val="CC3300"/>
                </a:solidFill>
              </a:rPr>
            </a:br>
            <a:r>
              <a:rPr lang="en-US" sz="2000" i="1" dirty="0" smtClean="0">
                <a:solidFill>
                  <a:srgbClr val="CC3300"/>
                </a:solidFill>
              </a:rPr>
              <a:t>	Input the next grade</a:t>
            </a:r>
            <a:br>
              <a:rPr lang="en-US" sz="2000" i="1" dirty="0" smtClean="0">
                <a:solidFill>
                  <a:srgbClr val="CC3300"/>
                </a:solidFill>
              </a:rPr>
            </a:br>
            <a:r>
              <a:rPr lang="en-US" sz="2000" i="1" dirty="0" smtClean="0">
                <a:solidFill>
                  <a:srgbClr val="CC3300"/>
                </a:solidFill>
              </a:rPr>
              <a:t>	Add the grade into the total</a:t>
            </a:r>
            <a:br>
              <a:rPr lang="en-US" sz="2000" i="1" dirty="0" smtClean="0">
                <a:solidFill>
                  <a:srgbClr val="CC3300"/>
                </a:solidFill>
              </a:rPr>
            </a:br>
            <a:r>
              <a:rPr lang="en-US" sz="2000" i="1" dirty="0" smtClean="0">
                <a:solidFill>
                  <a:srgbClr val="CC3300"/>
                </a:solidFill>
              </a:rPr>
              <a:t>	Add one to the grade counter</a:t>
            </a:r>
          </a:p>
          <a:p>
            <a:pPr lvl="2" algn="l" rtl="0" eaLnBrk="1" hangingPunct="1">
              <a:buFontTx/>
              <a:buNone/>
            </a:pPr>
            <a:r>
              <a:rPr lang="en-US" sz="2000" i="1" dirty="0" smtClean="0">
                <a:solidFill>
                  <a:srgbClr val="CC3300"/>
                </a:solidFill>
              </a:rPr>
              <a:t>Set the class average to the total divided by ten</a:t>
            </a:r>
            <a:br>
              <a:rPr lang="en-US" sz="2000" i="1" dirty="0" smtClean="0">
                <a:solidFill>
                  <a:srgbClr val="CC3300"/>
                </a:solidFill>
              </a:rPr>
            </a:br>
            <a:r>
              <a:rPr lang="en-US" sz="2000" i="1" dirty="0" smtClean="0">
                <a:solidFill>
                  <a:srgbClr val="CC3300"/>
                </a:solidFill>
              </a:rPr>
              <a:t>Print the class average</a:t>
            </a:r>
          </a:p>
          <a:p>
            <a:pPr lvl="2" algn="l" rtl="0" eaLnBrk="1" hangingPunct="1">
              <a:buFontTx/>
              <a:buNone/>
            </a:pPr>
            <a:endParaRPr lang="en-US" sz="1800" i="1" dirty="0" smtClean="0">
              <a:solidFill>
                <a:schemeClr val="accent2"/>
              </a:solidFill>
            </a:endParaRPr>
          </a:p>
          <a:p>
            <a:pPr algn="l" rtl="0" eaLnBrk="1" hangingPunct="1">
              <a:buFont typeface="Arial" pitchFamily="34" charset="0"/>
              <a:buChar char="•"/>
            </a:pPr>
            <a:r>
              <a:rPr lang="en-US" sz="2800" dirty="0" smtClean="0"/>
              <a:t> Following is the C++ code for this example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
          <p:cNvSpPr>
            <a:spLocks noGrp="1" noChangeArrowheads="1"/>
          </p:cNvSpPr>
          <p:nvPr>
            <p:ph type="sldNum" sz="quarter" idx="10"/>
          </p:nvPr>
        </p:nvSpPr>
        <p:spPr>
          <a:noFill/>
        </p:spPr>
        <p:txBody>
          <a:bodyPr/>
          <a:lstStyle/>
          <a:p>
            <a:fld id="{D08142CE-7C00-4CC8-BF22-057891705740}" type="slidenum">
              <a:rPr lang="en-US" smtClean="0"/>
              <a:pPr/>
              <a:t>21</a:t>
            </a:fld>
            <a:endParaRPr lang="en-US" smtClean="0"/>
          </a:p>
        </p:txBody>
      </p:sp>
      <p:sp>
        <p:nvSpPr>
          <p:cNvPr id="23555" name="Rectangle 2"/>
          <p:cNvSpPr>
            <a:spLocks noGrp="1" noChangeArrowheads="1"/>
          </p:cNvSpPr>
          <p:nvPr>
            <p:ph type="subTitle" idx="1"/>
          </p:nvPr>
        </p:nvSpPr>
        <p:spPr/>
        <p:txBody>
          <a:bodyPr/>
          <a:lstStyle/>
          <a:p>
            <a:pPr eaLnBrk="1" hangingPunct="1"/>
            <a:r>
              <a:rPr lang="en-US" sz="1600" smtClean="0">
                <a:cs typeface="Times New Roman" pitchFamily="18" charset="0"/>
              </a:rPr>
              <a:t>1.  Initialize Variables</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2.  Execute Loop</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3.  Output results</a:t>
            </a:r>
          </a:p>
          <a:p>
            <a:pPr eaLnBrk="1" hangingPunct="1"/>
            <a:endParaRPr lang="en-US" sz="1600" smtClean="0"/>
          </a:p>
          <a:p>
            <a:pPr eaLnBrk="1" hangingPunct="1"/>
            <a:endParaRPr lang="en-US" sz="1600" smtClean="0"/>
          </a:p>
        </p:txBody>
      </p:sp>
      <p:grpSp>
        <p:nvGrpSpPr>
          <p:cNvPr id="2" name="Group 3"/>
          <p:cNvGrpSpPr>
            <a:grpSpLocks/>
          </p:cNvGrpSpPr>
          <p:nvPr/>
        </p:nvGrpSpPr>
        <p:grpSpPr bwMode="auto">
          <a:xfrm>
            <a:off x="0" y="0"/>
            <a:ext cx="6786578" cy="6643710"/>
            <a:chOff x="0" y="0"/>
            <a:chExt cx="3072" cy="12417"/>
          </a:xfrm>
        </p:grpSpPr>
        <p:grpSp>
          <p:nvGrpSpPr>
            <p:cNvPr id="3" name="Group 4"/>
            <p:cNvGrpSpPr>
              <a:grpSpLocks/>
            </p:cNvGrpSpPr>
            <p:nvPr/>
          </p:nvGrpSpPr>
          <p:grpSpPr bwMode="auto">
            <a:xfrm>
              <a:off x="0" y="0"/>
              <a:ext cx="3072" cy="420"/>
              <a:chOff x="0" y="0"/>
              <a:chExt cx="3072" cy="420"/>
            </a:xfrm>
          </p:grpSpPr>
          <p:sp>
            <p:nvSpPr>
              <p:cNvPr id="23657" name="Rectangle 5"/>
              <p:cNvSpPr>
                <a:spLocks noChangeArrowheads="1"/>
              </p:cNvSpPr>
              <p:nvPr/>
            </p:nvSpPr>
            <p:spPr bwMode="auto">
              <a:xfrm>
                <a:off x="0" y="0"/>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8" name="Rectangle 6"/>
              <p:cNvSpPr>
                <a:spLocks noChangeArrowheads="1"/>
              </p:cNvSpPr>
              <p:nvPr/>
            </p:nvSpPr>
            <p:spPr bwMode="auto">
              <a:xfrm>
                <a:off x="0" y="0"/>
                <a:ext cx="3072" cy="403"/>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	</a:t>
                </a:r>
                <a:r>
                  <a:rPr lang="en-US" sz="900" b="1">
                    <a:solidFill>
                      <a:srgbClr val="33CC33"/>
                    </a:solidFill>
                    <a:latin typeface="Courier New" pitchFamily="49" charset="0"/>
                  </a:rPr>
                  <a:t>// Fig. 2.7: fig02_07.cpp</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4" name="Group 7"/>
            <p:cNvGrpSpPr>
              <a:grpSpLocks/>
            </p:cNvGrpSpPr>
            <p:nvPr/>
          </p:nvGrpSpPr>
          <p:grpSpPr bwMode="auto">
            <a:xfrm>
              <a:off x="0" y="403"/>
              <a:ext cx="3072" cy="420"/>
              <a:chOff x="0" y="403"/>
              <a:chExt cx="3072" cy="420"/>
            </a:xfrm>
          </p:grpSpPr>
          <p:sp>
            <p:nvSpPr>
              <p:cNvPr id="23655" name="Rectangle 8"/>
              <p:cNvSpPr>
                <a:spLocks noChangeArrowheads="1"/>
              </p:cNvSpPr>
              <p:nvPr/>
            </p:nvSpPr>
            <p:spPr bwMode="auto">
              <a:xfrm>
                <a:off x="0" y="40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6" name="Rectangle 9"/>
              <p:cNvSpPr>
                <a:spLocks noChangeArrowheads="1"/>
              </p:cNvSpPr>
              <p:nvPr/>
            </p:nvSpPr>
            <p:spPr bwMode="auto">
              <a:xfrm>
                <a:off x="0" y="40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	</a:t>
                </a:r>
                <a:r>
                  <a:rPr lang="en-US" sz="900" b="1">
                    <a:solidFill>
                      <a:srgbClr val="33CC33"/>
                    </a:solidFill>
                    <a:latin typeface="Courier New" pitchFamily="49" charset="0"/>
                  </a:rPr>
                  <a:t>// Class average program with counter-controlled repetition</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5" name="Group 10"/>
            <p:cNvGrpSpPr>
              <a:grpSpLocks/>
            </p:cNvGrpSpPr>
            <p:nvPr/>
          </p:nvGrpSpPr>
          <p:grpSpPr bwMode="auto">
            <a:xfrm>
              <a:off x="0" y="777"/>
              <a:ext cx="3072" cy="420"/>
              <a:chOff x="0" y="777"/>
              <a:chExt cx="3072" cy="420"/>
            </a:xfrm>
          </p:grpSpPr>
          <p:sp>
            <p:nvSpPr>
              <p:cNvPr id="23653" name="Rectangle 11"/>
              <p:cNvSpPr>
                <a:spLocks noChangeArrowheads="1"/>
              </p:cNvSpPr>
              <p:nvPr/>
            </p:nvSpPr>
            <p:spPr bwMode="auto">
              <a:xfrm>
                <a:off x="0" y="77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4" name="Rectangle 12"/>
              <p:cNvSpPr>
                <a:spLocks noChangeArrowheads="1"/>
              </p:cNvSpPr>
              <p:nvPr/>
            </p:nvSpPr>
            <p:spPr bwMode="auto">
              <a:xfrm>
                <a:off x="0" y="77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	</a:t>
                </a:r>
                <a:r>
                  <a:rPr lang="en-US" sz="900" b="1">
                    <a:solidFill>
                      <a:srgbClr val="275AFF"/>
                    </a:solidFill>
                    <a:latin typeface="Courier New" pitchFamily="49" charset="0"/>
                  </a:rPr>
                  <a:t>#include</a:t>
                </a:r>
                <a:r>
                  <a:rPr lang="en-US" sz="900" b="1">
                    <a:latin typeface="Courier New" pitchFamily="49" charset="0"/>
                  </a:rPr>
                  <a:t> &lt;iostream&gt;</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6" name="Group 13"/>
            <p:cNvGrpSpPr>
              <a:grpSpLocks/>
            </p:cNvGrpSpPr>
            <p:nvPr/>
          </p:nvGrpSpPr>
          <p:grpSpPr bwMode="auto">
            <a:xfrm>
              <a:off x="0" y="1151"/>
              <a:ext cx="3072" cy="420"/>
              <a:chOff x="0" y="1151"/>
              <a:chExt cx="3072" cy="420"/>
            </a:xfrm>
          </p:grpSpPr>
          <p:sp>
            <p:nvSpPr>
              <p:cNvPr id="23651" name="Rectangle 14"/>
              <p:cNvSpPr>
                <a:spLocks noChangeArrowheads="1"/>
              </p:cNvSpPr>
              <p:nvPr/>
            </p:nvSpPr>
            <p:spPr bwMode="auto">
              <a:xfrm>
                <a:off x="0" y="115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2" name="Rectangle 15"/>
              <p:cNvSpPr>
                <a:spLocks noChangeArrowheads="1"/>
              </p:cNvSpPr>
              <p:nvPr/>
            </p:nvSpPr>
            <p:spPr bwMode="auto">
              <a:xfrm>
                <a:off x="0" y="115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4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7" name="Group 16"/>
            <p:cNvGrpSpPr>
              <a:grpSpLocks/>
            </p:cNvGrpSpPr>
            <p:nvPr/>
          </p:nvGrpSpPr>
          <p:grpSpPr bwMode="auto">
            <a:xfrm>
              <a:off x="0" y="1525"/>
              <a:ext cx="3072" cy="420"/>
              <a:chOff x="0" y="1525"/>
              <a:chExt cx="3072" cy="420"/>
            </a:xfrm>
          </p:grpSpPr>
          <p:sp>
            <p:nvSpPr>
              <p:cNvPr id="23649" name="Rectangle 17"/>
              <p:cNvSpPr>
                <a:spLocks noChangeArrowheads="1"/>
              </p:cNvSpPr>
              <p:nvPr/>
            </p:nvSpPr>
            <p:spPr bwMode="auto">
              <a:xfrm>
                <a:off x="0" y="152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0" name="Rectangle 18"/>
              <p:cNvSpPr>
                <a:spLocks noChangeArrowheads="1"/>
              </p:cNvSpPr>
              <p:nvPr/>
            </p:nvSpPr>
            <p:spPr bwMode="auto">
              <a:xfrm>
                <a:off x="0" y="152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5	</a:t>
                </a:r>
                <a:r>
                  <a:rPr lang="en-US" sz="900" b="1">
                    <a:solidFill>
                      <a:srgbClr val="275AFF"/>
                    </a:solidFill>
                    <a:latin typeface="Courier New" pitchFamily="49" charset="0"/>
                  </a:rPr>
                  <a:t>using</a:t>
                </a:r>
                <a:r>
                  <a:rPr lang="en-US" sz="900" b="1">
                    <a:latin typeface="Courier New" pitchFamily="49" charset="0"/>
                  </a:rPr>
                  <a:t> std::cout;</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8" name="Group 19"/>
            <p:cNvGrpSpPr>
              <a:grpSpLocks/>
            </p:cNvGrpSpPr>
            <p:nvPr/>
          </p:nvGrpSpPr>
          <p:grpSpPr bwMode="auto">
            <a:xfrm>
              <a:off x="0" y="1899"/>
              <a:ext cx="3072" cy="420"/>
              <a:chOff x="0" y="1899"/>
              <a:chExt cx="3072" cy="420"/>
            </a:xfrm>
          </p:grpSpPr>
          <p:sp>
            <p:nvSpPr>
              <p:cNvPr id="23647" name="Rectangle 20"/>
              <p:cNvSpPr>
                <a:spLocks noChangeArrowheads="1"/>
              </p:cNvSpPr>
              <p:nvPr/>
            </p:nvSpPr>
            <p:spPr bwMode="auto">
              <a:xfrm>
                <a:off x="0" y="189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8" name="Rectangle 21"/>
              <p:cNvSpPr>
                <a:spLocks noChangeArrowheads="1"/>
              </p:cNvSpPr>
              <p:nvPr/>
            </p:nvSpPr>
            <p:spPr bwMode="auto">
              <a:xfrm>
                <a:off x="0" y="189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6	</a:t>
                </a:r>
                <a:r>
                  <a:rPr lang="en-US" sz="900" b="1">
                    <a:solidFill>
                      <a:srgbClr val="275AFF"/>
                    </a:solidFill>
                    <a:latin typeface="Courier New" pitchFamily="49" charset="0"/>
                  </a:rPr>
                  <a:t>using</a:t>
                </a:r>
                <a:r>
                  <a:rPr lang="en-US" sz="900" b="1">
                    <a:latin typeface="Courier New" pitchFamily="49" charset="0"/>
                  </a:rPr>
                  <a:t> std::cin;</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9" name="Group 22"/>
            <p:cNvGrpSpPr>
              <a:grpSpLocks/>
            </p:cNvGrpSpPr>
            <p:nvPr/>
          </p:nvGrpSpPr>
          <p:grpSpPr bwMode="auto">
            <a:xfrm>
              <a:off x="0" y="2273"/>
              <a:ext cx="3072" cy="420"/>
              <a:chOff x="0" y="2273"/>
              <a:chExt cx="3072" cy="420"/>
            </a:xfrm>
          </p:grpSpPr>
          <p:sp>
            <p:nvSpPr>
              <p:cNvPr id="23645" name="Rectangle 23"/>
              <p:cNvSpPr>
                <a:spLocks noChangeArrowheads="1"/>
              </p:cNvSpPr>
              <p:nvPr/>
            </p:nvSpPr>
            <p:spPr bwMode="auto">
              <a:xfrm>
                <a:off x="0" y="227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6" name="Rectangle 24"/>
              <p:cNvSpPr>
                <a:spLocks noChangeArrowheads="1"/>
              </p:cNvSpPr>
              <p:nvPr/>
            </p:nvSpPr>
            <p:spPr bwMode="auto">
              <a:xfrm>
                <a:off x="0" y="227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7	</a:t>
                </a:r>
                <a:r>
                  <a:rPr lang="en-US" sz="900" b="1">
                    <a:solidFill>
                      <a:srgbClr val="275AFF"/>
                    </a:solidFill>
                    <a:latin typeface="Courier New" pitchFamily="49" charset="0"/>
                  </a:rPr>
                  <a:t>using</a:t>
                </a:r>
                <a:r>
                  <a:rPr lang="en-US" sz="900" b="1">
                    <a:latin typeface="Courier New" pitchFamily="49" charset="0"/>
                  </a:rPr>
                  <a:t> std::endl;</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0" name="Group 25"/>
            <p:cNvGrpSpPr>
              <a:grpSpLocks/>
            </p:cNvGrpSpPr>
            <p:nvPr/>
          </p:nvGrpSpPr>
          <p:grpSpPr bwMode="auto">
            <a:xfrm>
              <a:off x="0" y="2647"/>
              <a:ext cx="3072" cy="420"/>
              <a:chOff x="0" y="2647"/>
              <a:chExt cx="3072" cy="420"/>
            </a:xfrm>
          </p:grpSpPr>
          <p:sp>
            <p:nvSpPr>
              <p:cNvPr id="23643" name="Rectangle 26"/>
              <p:cNvSpPr>
                <a:spLocks noChangeArrowheads="1"/>
              </p:cNvSpPr>
              <p:nvPr/>
            </p:nvSpPr>
            <p:spPr bwMode="auto">
              <a:xfrm>
                <a:off x="0" y="264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4" name="Rectangle 27"/>
              <p:cNvSpPr>
                <a:spLocks noChangeArrowheads="1"/>
              </p:cNvSpPr>
              <p:nvPr/>
            </p:nvSpPr>
            <p:spPr bwMode="auto">
              <a:xfrm>
                <a:off x="0" y="264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8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1" name="Group 28"/>
            <p:cNvGrpSpPr>
              <a:grpSpLocks/>
            </p:cNvGrpSpPr>
            <p:nvPr/>
          </p:nvGrpSpPr>
          <p:grpSpPr bwMode="auto">
            <a:xfrm>
              <a:off x="0" y="3021"/>
              <a:ext cx="3072" cy="420"/>
              <a:chOff x="0" y="3021"/>
              <a:chExt cx="3072" cy="420"/>
            </a:xfrm>
          </p:grpSpPr>
          <p:sp>
            <p:nvSpPr>
              <p:cNvPr id="23641" name="Rectangle 29"/>
              <p:cNvSpPr>
                <a:spLocks noChangeArrowheads="1"/>
              </p:cNvSpPr>
              <p:nvPr/>
            </p:nvSpPr>
            <p:spPr bwMode="auto">
              <a:xfrm>
                <a:off x="0" y="302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2" name="Rectangle 30"/>
              <p:cNvSpPr>
                <a:spLocks noChangeArrowheads="1"/>
              </p:cNvSpPr>
              <p:nvPr/>
            </p:nvSpPr>
            <p:spPr bwMode="auto">
              <a:xfrm>
                <a:off x="0" y="302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9	</a:t>
                </a:r>
                <a:r>
                  <a:rPr lang="en-US" sz="900" b="1">
                    <a:solidFill>
                      <a:srgbClr val="275AFF"/>
                    </a:solidFill>
                    <a:latin typeface="Courier New" pitchFamily="49" charset="0"/>
                  </a:rPr>
                  <a:t>int</a:t>
                </a:r>
                <a:r>
                  <a:rPr lang="en-US" sz="900" b="1">
                    <a:latin typeface="Courier New" pitchFamily="49" charset="0"/>
                  </a:rPr>
                  <a:t> main()</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2" name="Group 31"/>
            <p:cNvGrpSpPr>
              <a:grpSpLocks/>
            </p:cNvGrpSpPr>
            <p:nvPr/>
          </p:nvGrpSpPr>
          <p:grpSpPr bwMode="auto">
            <a:xfrm>
              <a:off x="0" y="3395"/>
              <a:ext cx="3072" cy="420"/>
              <a:chOff x="0" y="3395"/>
              <a:chExt cx="3072" cy="420"/>
            </a:xfrm>
          </p:grpSpPr>
          <p:sp>
            <p:nvSpPr>
              <p:cNvPr id="23639" name="Rectangle 32"/>
              <p:cNvSpPr>
                <a:spLocks noChangeArrowheads="1"/>
              </p:cNvSpPr>
              <p:nvPr/>
            </p:nvSpPr>
            <p:spPr bwMode="auto">
              <a:xfrm>
                <a:off x="0" y="339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0" name="Rectangle 33"/>
              <p:cNvSpPr>
                <a:spLocks noChangeArrowheads="1"/>
              </p:cNvSpPr>
              <p:nvPr/>
            </p:nvSpPr>
            <p:spPr bwMode="auto">
              <a:xfrm>
                <a:off x="0" y="339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10	</a:t>
                </a:r>
                <a:r>
                  <a:rPr lang="en-US" sz="900" b="1">
                    <a:latin typeface="Courier New" pitchFamily="49" charset="0"/>
                  </a:rPr>
                  <a:t>{</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3" name="Group 34"/>
            <p:cNvGrpSpPr>
              <a:grpSpLocks/>
            </p:cNvGrpSpPr>
            <p:nvPr/>
          </p:nvGrpSpPr>
          <p:grpSpPr bwMode="auto">
            <a:xfrm>
              <a:off x="0" y="3769"/>
              <a:ext cx="3072" cy="420"/>
              <a:chOff x="0" y="3769"/>
              <a:chExt cx="3072" cy="420"/>
            </a:xfrm>
          </p:grpSpPr>
          <p:sp>
            <p:nvSpPr>
              <p:cNvPr id="23637" name="Rectangle 35"/>
              <p:cNvSpPr>
                <a:spLocks noChangeArrowheads="1"/>
              </p:cNvSpPr>
              <p:nvPr/>
            </p:nvSpPr>
            <p:spPr bwMode="auto">
              <a:xfrm>
                <a:off x="0" y="376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8" name="Rectangle 36"/>
              <p:cNvSpPr>
                <a:spLocks noChangeArrowheads="1"/>
              </p:cNvSpPr>
              <p:nvPr/>
            </p:nvSpPr>
            <p:spPr bwMode="auto">
              <a:xfrm>
                <a:off x="0" y="376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11	</a:t>
                </a:r>
                <a:r>
                  <a:rPr lang="en-US" sz="900" b="1">
                    <a:latin typeface="Courier New" pitchFamily="49" charset="0"/>
                  </a:rPr>
                  <a:t>   </a:t>
                </a:r>
                <a:r>
                  <a:rPr lang="en-US" sz="900" b="1">
                    <a:solidFill>
                      <a:srgbClr val="275AFF"/>
                    </a:solidFill>
                    <a:latin typeface="Courier New" pitchFamily="49" charset="0"/>
                  </a:rPr>
                  <a:t>int</a:t>
                </a:r>
                <a:r>
                  <a:rPr lang="en-US" sz="900" b="1">
                    <a:latin typeface="Courier New" pitchFamily="49" charset="0"/>
                  </a:rPr>
                  <a:t> total,        </a:t>
                </a:r>
                <a:r>
                  <a:rPr lang="en-US" sz="900" b="1">
                    <a:solidFill>
                      <a:srgbClr val="33CC33"/>
                    </a:solidFill>
                    <a:latin typeface="Courier New" pitchFamily="49" charset="0"/>
                  </a:rPr>
                  <a:t>// sum of grades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4" name="Group 37"/>
            <p:cNvGrpSpPr>
              <a:grpSpLocks/>
            </p:cNvGrpSpPr>
            <p:nvPr/>
          </p:nvGrpSpPr>
          <p:grpSpPr bwMode="auto">
            <a:xfrm>
              <a:off x="0" y="4143"/>
              <a:ext cx="3072" cy="420"/>
              <a:chOff x="0" y="4143"/>
              <a:chExt cx="3072" cy="420"/>
            </a:xfrm>
          </p:grpSpPr>
          <p:sp>
            <p:nvSpPr>
              <p:cNvPr id="23635" name="Rectangle 38"/>
              <p:cNvSpPr>
                <a:spLocks noChangeArrowheads="1"/>
              </p:cNvSpPr>
              <p:nvPr/>
            </p:nvSpPr>
            <p:spPr bwMode="auto">
              <a:xfrm>
                <a:off x="0" y="414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6" name="Rectangle 39"/>
              <p:cNvSpPr>
                <a:spLocks noChangeArrowheads="1"/>
              </p:cNvSpPr>
              <p:nvPr/>
            </p:nvSpPr>
            <p:spPr bwMode="auto">
              <a:xfrm>
                <a:off x="0" y="414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12	</a:t>
                </a:r>
                <a:r>
                  <a:rPr lang="en-US" sz="900" b="1">
                    <a:latin typeface="Courier New" pitchFamily="49" charset="0"/>
                  </a:rPr>
                  <a:t>       gradeCounter, </a:t>
                </a:r>
                <a:r>
                  <a:rPr lang="en-US" sz="900" b="1">
                    <a:solidFill>
                      <a:srgbClr val="33CC33"/>
                    </a:solidFill>
                    <a:latin typeface="Courier New" pitchFamily="49" charset="0"/>
                  </a:rPr>
                  <a:t>// number of grades entered</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5" name="Group 40"/>
            <p:cNvGrpSpPr>
              <a:grpSpLocks/>
            </p:cNvGrpSpPr>
            <p:nvPr/>
          </p:nvGrpSpPr>
          <p:grpSpPr bwMode="auto">
            <a:xfrm>
              <a:off x="0" y="4517"/>
              <a:ext cx="3072" cy="420"/>
              <a:chOff x="0" y="4517"/>
              <a:chExt cx="3072" cy="420"/>
            </a:xfrm>
          </p:grpSpPr>
          <p:sp>
            <p:nvSpPr>
              <p:cNvPr id="23633" name="Rectangle 41"/>
              <p:cNvSpPr>
                <a:spLocks noChangeArrowheads="1"/>
              </p:cNvSpPr>
              <p:nvPr/>
            </p:nvSpPr>
            <p:spPr bwMode="auto">
              <a:xfrm>
                <a:off x="0" y="451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4" name="Rectangle 42"/>
              <p:cNvSpPr>
                <a:spLocks noChangeArrowheads="1"/>
              </p:cNvSpPr>
              <p:nvPr/>
            </p:nvSpPr>
            <p:spPr bwMode="auto">
              <a:xfrm>
                <a:off x="0" y="451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13	</a:t>
                </a:r>
                <a:r>
                  <a:rPr lang="en-US" sz="900" b="1">
                    <a:latin typeface="Courier New" pitchFamily="49" charset="0"/>
                  </a:rPr>
                  <a:t>       grade,        </a:t>
                </a:r>
                <a:r>
                  <a:rPr lang="en-US" sz="900" b="1">
                    <a:solidFill>
                      <a:srgbClr val="33CC33"/>
                    </a:solidFill>
                    <a:latin typeface="Courier New" pitchFamily="49" charset="0"/>
                  </a:rPr>
                  <a:t>// one grade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6" name="Group 43"/>
            <p:cNvGrpSpPr>
              <a:grpSpLocks/>
            </p:cNvGrpSpPr>
            <p:nvPr/>
          </p:nvGrpSpPr>
          <p:grpSpPr bwMode="auto">
            <a:xfrm>
              <a:off x="0" y="4891"/>
              <a:ext cx="3072" cy="420"/>
              <a:chOff x="0" y="4891"/>
              <a:chExt cx="3072" cy="420"/>
            </a:xfrm>
          </p:grpSpPr>
          <p:sp>
            <p:nvSpPr>
              <p:cNvPr id="23631" name="Rectangle 44"/>
              <p:cNvSpPr>
                <a:spLocks noChangeArrowheads="1"/>
              </p:cNvSpPr>
              <p:nvPr/>
            </p:nvSpPr>
            <p:spPr bwMode="auto">
              <a:xfrm>
                <a:off x="0" y="489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2" name="Rectangle 45"/>
              <p:cNvSpPr>
                <a:spLocks noChangeArrowheads="1"/>
              </p:cNvSpPr>
              <p:nvPr/>
            </p:nvSpPr>
            <p:spPr bwMode="auto">
              <a:xfrm>
                <a:off x="0" y="489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14	</a:t>
                </a:r>
                <a:r>
                  <a:rPr lang="en-US" sz="900" b="1">
                    <a:latin typeface="Courier New" pitchFamily="49" charset="0"/>
                  </a:rPr>
                  <a:t>       average;     </a:t>
                </a:r>
                <a:r>
                  <a:rPr lang="en-US" sz="900" b="1">
                    <a:solidFill>
                      <a:srgbClr val="33CC33"/>
                    </a:solidFill>
                    <a:latin typeface="Courier New" pitchFamily="49" charset="0"/>
                  </a:rPr>
                  <a:t> // average of grades</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7" name="Group 46"/>
            <p:cNvGrpSpPr>
              <a:grpSpLocks/>
            </p:cNvGrpSpPr>
            <p:nvPr/>
          </p:nvGrpSpPr>
          <p:grpSpPr bwMode="auto">
            <a:xfrm>
              <a:off x="0" y="5265"/>
              <a:ext cx="3072" cy="420"/>
              <a:chOff x="0" y="5265"/>
              <a:chExt cx="3072" cy="420"/>
            </a:xfrm>
          </p:grpSpPr>
          <p:sp>
            <p:nvSpPr>
              <p:cNvPr id="23629" name="Rectangle 47"/>
              <p:cNvSpPr>
                <a:spLocks noChangeArrowheads="1"/>
              </p:cNvSpPr>
              <p:nvPr/>
            </p:nvSpPr>
            <p:spPr bwMode="auto">
              <a:xfrm>
                <a:off x="0" y="526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0" name="Rectangle 48"/>
              <p:cNvSpPr>
                <a:spLocks noChangeArrowheads="1"/>
              </p:cNvSpPr>
              <p:nvPr/>
            </p:nvSpPr>
            <p:spPr bwMode="auto">
              <a:xfrm>
                <a:off x="0" y="526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dirty="0">
                    <a:solidFill>
                      <a:srgbClr val="4D8DFF"/>
                    </a:solidFill>
                    <a:latin typeface="Courier New" pitchFamily="49" charset="0"/>
                  </a:rPr>
                  <a:t>	15	</a:t>
                </a:r>
                <a:endParaRPr lang="en-US" sz="900" b="1" dirty="0">
                  <a:latin typeface="Courier New" pitchFamily="49" charset="0"/>
                </a:endParaRPr>
              </a:p>
              <a:p>
                <a:pPr>
                  <a:spcBef>
                    <a:spcPct val="0"/>
                  </a:spcBef>
                  <a:tabLst>
                    <a:tab pos="139700" algn="r"/>
                    <a:tab pos="292100" algn="l"/>
                  </a:tabLst>
                </a:pPr>
                <a:endParaRPr lang="en-US" sz="900" b="1" dirty="0">
                  <a:solidFill>
                    <a:schemeClr val="tx1"/>
                  </a:solidFill>
                  <a:latin typeface="Courier New" pitchFamily="49" charset="0"/>
                </a:endParaRPr>
              </a:p>
            </p:txBody>
          </p:sp>
        </p:grpSp>
        <p:grpSp>
          <p:nvGrpSpPr>
            <p:cNvPr id="18" name="Group 49"/>
            <p:cNvGrpSpPr>
              <a:grpSpLocks/>
            </p:cNvGrpSpPr>
            <p:nvPr/>
          </p:nvGrpSpPr>
          <p:grpSpPr bwMode="auto">
            <a:xfrm>
              <a:off x="0" y="5639"/>
              <a:ext cx="3072" cy="420"/>
              <a:chOff x="0" y="5639"/>
              <a:chExt cx="3072" cy="420"/>
            </a:xfrm>
          </p:grpSpPr>
          <p:sp>
            <p:nvSpPr>
              <p:cNvPr id="23627" name="Rectangle 50"/>
              <p:cNvSpPr>
                <a:spLocks noChangeArrowheads="1"/>
              </p:cNvSpPr>
              <p:nvPr/>
            </p:nvSpPr>
            <p:spPr bwMode="auto">
              <a:xfrm>
                <a:off x="0" y="563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8" name="Rectangle 51"/>
              <p:cNvSpPr>
                <a:spLocks noChangeArrowheads="1"/>
              </p:cNvSpPr>
              <p:nvPr/>
            </p:nvSpPr>
            <p:spPr bwMode="auto">
              <a:xfrm>
                <a:off x="0" y="563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16	</a:t>
                </a:r>
                <a:r>
                  <a:rPr lang="en-US" sz="900" b="1">
                    <a:solidFill>
                      <a:srgbClr val="33CC33"/>
                    </a:solidFill>
                    <a:latin typeface="Courier New" pitchFamily="49" charset="0"/>
                  </a:rPr>
                  <a:t>   // initialization phase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9" name="Group 52"/>
            <p:cNvGrpSpPr>
              <a:grpSpLocks/>
            </p:cNvGrpSpPr>
            <p:nvPr/>
          </p:nvGrpSpPr>
          <p:grpSpPr bwMode="auto">
            <a:xfrm>
              <a:off x="0" y="6013"/>
              <a:ext cx="3072" cy="420"/>
              <a:chOff x="0" y="6013"/>
              <a:chExt cx="3072" cy="420"/>
            </a:xfrm>
          </p:grpSpPr>
          <p:sp>
            <p:nvSpPr>
              <p:cNvPr id="23625" name="Rectangle 53"/>
              <p:cNvSpPr>
                <a:spLocks noChangeArrowheads="1"/>
              </p:cNvSpPr>
              <p:nvPr/>
            </p:nvSpPr>
            <p:spPr bwMode="auto">
              <a:xfrm>
                <a:off x="0" y="601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6" name="Rectangle 54"/>
              <p:cNvSpPr>
                <a:spLocks noChangeArrowheads="1"/>
              </p:cNvSpPr>
              <p:nvPr/>
            </p:nvSpPr>
            <p:spPr bwMode="auto">
              <a:xfrm>
                <a:off x="0" y="601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17	</a:t>
                </a:r>
                <a:r>
                  <a:rPr lang="en-US" sz="900" b="1">
                    <a:latin typeface="Courier New" pitchFamily="49" charset="0"/>
                  </a:rPr>
                  <a:t>   total = 0;                          </a:t>
                </a:r>
                <a:r>
                  <a:rPr lang="en-US" sz="900" b="1">
                    <a:solidFill>
                      <a:srgbClr val="33CC33"/>
                    </a:solidFill>
                    <a:latin typeface="Courier New" pitchFamily="49" charset="0"/>
                  </a:rPr>
                  <a:t> // clear total</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0" name="Group 55"/>
            <p:cNvGrpSpPr>
              <a:grpSpLocks/>
            </p:cNvGrpSpPr>
            <p:nvPr/>
          </p:nvGrpSpPr>
          <p:grpSpPr bwMode="auto">
            <a:xfrm>
              <a:off x="0" y="6387"/>
              <a:ext cx="3072" cy="420"/>
              <a:chOff x="0" y="6387"/>
              <a:chExt cx="3072" cy="420"/>
            </a:xfrm>
          </p:grpSpPr>
          <p:sp>
            <p:nvSpPr>
              <p:cNvPr id="23623" name="Rectangle 56"/>
              <p:cNvSpPr>
                <a:spLocks noChangeArrowheads="1"/>
              </p:cNvSpPr>
              <p:nvPr/>
            </p:nvSpPr>
            <p:spPr bwMode="auto">
              <a:xfrm>
                <a:off x="0" y="638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4" name="Rectangle 57"/>
              <p:cNvSpPr>
                <a:spLocks noChangeArrowheads="1"/>
              </p:cNvSpPr>
              <p:nvPr/>
            </p:nvSpPr>
            <p:spPr bwMode="auto">
              <a:xfrm>
                <a:off x="0" y="638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18	</a:t>
                </a:r>
                <a:r>
                  <a:rPr lang="en-US" sz="900" b="1">
                    <a:latin typeface="Courier New" pitchFamily="49" charset="0"/>
                  </a:rPr>
                  <a:t>   gradeCounter = 1;                   </a:t>
                </a:r>
                <a:r>
                  <a:rPr lang="en-US" sz="900" b="1">
                    <a:solidFill>
                      <a:srgbClr val="33CC33"/>
                    </a:solidFill>
                    <a:latin typeface="Courier New" pitchFamily="49" charset="0"/>
                  </a:rPr>
                  <a:t> // prepare to loop</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1" name="Group 58"/>
            <p:cNvGrpSpPr>
              <a:grpSpLocks/>
            </p:cNvGrpSpPr>
            <p:nvPr/>
          </p:nvGrpSpPr>
          <p:grpSpPr bwMode="auto">
            <a:xfrm>
              <a:off x="0" y="6761"/>
              <a:ext cx="3072" cy="420"/>
              <a:chOff x="0" y="6761"/>
              <a:chExt cx="3072" cy="420"/>
            </a:xfrm>
          </p:grpSpPr>
          <p:sp>
            <p:nvSpPr>
              <p:cNvPr id="23621" name="Rectangle 59"/>
              <p:cNvSpPr>
                <a:spLocks noChangeArrowheads="1"/>
              </p:cNvSpPr>
              <p:nvPr/>
            </p:nvSpPr>
            <p:spPr bwMode="auto">
              <a:xfrm>
                <a:off x="0" y="676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2" name="Rectangle 60"/>
              <p:cNvSpPr>
                <a:spLocks noChangeArrowheads="1"/>
              </p:cNvSpPr>
              <p:nvPr/>
            </p:nvSpPr>
            <p:spPr bwMode="auto">
              <a:xfrm>
                <a:off x="0" y="676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19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2" name="Group 61"/>
            <p:cNvGrpSpPr>
              <a:grpSpLocks/>
            </p:cNvGrpSpPr>
            <p:nvPr/>
          </p:nvGrpSpPr>
          <p:grpSpPr bwMode="auto">
            <a:xfrm>
              <a:off x="0" y="7135"/>
              <a:ext cx="3072" cy="420"/>
              <a:chOff x="0" y="7135"/>
              <a:chExt cx="3072" cy="420"/>
            </a:xfrm>
          </p:grpSpPr>
          <p:sp>
            <p:nvSpPr>
              <p:cNvPr id="23619" name="Rectangle 62"/>
              <p:cNvSpPr>
                <a:spLocks noChangeArrowheads="1"/>
              </p:cNvSpPr>
              <p:nvPr/>
            </p:nvSpPr>
            <p:spPr bwMode="auto">
              <a:xfrm>
                <a:off x="0" y="713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0" name="Rectangle 63"/>
              <p:cNvSpPr>
                <a:spLocks noChangeArrowheads="1"/>
              </p:cNvSpPr>
              <p:nvPr/>
            </p:nvSpPr>
            <p:spPr bwMode="auto">
              <a:xfrm>
                <a:off x="0" y="713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20	</a:t>
                </a:r>
                <a:r>
                  <a:rPr lang="en-US" sz="900" b="1">
                    <a:latin typeface="Courier New" pitchFamily="49" charset="0"/>
                  </a:rPr>
                  <a:t>  </a:t>
                </a:r>
                <a:r>
                  <a:rPr lang="en-US" sz="900" b="1">
                    <a:solidFill>
                      <a:srgbClr val="33CC33"/>
                    </a:solidFill>
                    <a:latin typeface="Courier New" pitchFamily="49" charset="0"/>
                  </a:rPr>
                  <a:t> // processing phase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 name="Group 64"/>
            <p:cNvGrpSpPr>
              <a:grpSpLocks/>
            </p:cNvGrpSpPr>
            <p:nvPr/>
          </p:nvGrpSpPr>
          <p:grpSpPr bwMode="auto">
            <a:xfrm>
              <a:off x="0" y="7509"/>
              <a:ext cx="3072" cy="420"/>
              <a:chOff x="0" y="7509"/>
              <a:chExt cx="3072" cy="420"/>
            </a:xfrm>
          </p:grpSpPr>
          <p:sp>
            <p:nvSpPr>
              <p:cNvPr id="23617" name="Rectangle 65"/>
              <p:cNvSpPr>
                <a:spLocks noChangeArrowheads="1"/>
              </p:cNvSpPr>
              <p:nvPr/>
            </p:nvSpPr>
            <p:spPr bwMode="auto">
              <a:xfrm>
                <a:off x="0" y="750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8" name="Rectangle 66"/>
              <p:cNvSpPr>
                <a:spLocks noChangeArrowheads="1"/>
              </p:cNvSpPr>
              <p:nvPr/>
            </p:nvSpPr>
            <p:spPr bwMode="auto">
              <a:xfrm>
                <a:off x="0" y="750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21	</a:t>
                </a:r>
                <a:r>
                  <a:rPr lang="en-US" sz="900" b="1">
                    <a:latin typeface="Courier New" pitchFamily="49" charset="0"/>
                  </a:rPr>
                  <a:t>   </a:t>
                </a:r>
                <a:r>
                  <a:rPr lang="en-US" sz="900" b="1">
                    <a:solidFill>
                      <a:srgbClr val="275AFF"/>
                    </a:solidFill>
                    <a:latin typeface="Courier New" pitchFamily="49" charset="0"/>
                  </a:rPr>
                  <a:t>while</a:t>
                </a:r>
                <a:r>
                  <a:rPr lang="en-US" sz="900" b="1">
                    <a:latin typeface="Courier New" pitchFamily="49" charset="0"/>
                  </a:rPr>
                  <a:t> ( gradeCounter &lt;= 10 ) {       </a:t>
                </a:r>
                <a:r>
                  <a:rPr lang="en-US" sz="900" b="1">
                    <a:solidFill>
                      <a:srgbClr val="33CC33"/>
                    </a:solidFill>
                    <a:latin typeface="Courier New" pitchFamily="49" charset="0"/>
                  </a:rPr>
                  <a:t>// loop 10 times</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4" name="Group 67"/>
            <p:cNvGrpSpPr>
              <a:grpSpLocks/>
            </p:cNvGrpSpPr>
            <p:nvPr/>
          </p:nvGrpSpPr>
          <p:grpSpPr bwMode="auto">
            <a:xfrm>
              <a:off x="0" y="7883"/>
              <a:ext cx="3072" cy="420"/>
              <a:chOff x="0" y="7883"/>
              <a:chExt cx="3072" cy="420"/>
            </a:xfrm>
          </p:grpSpPr>
          <p:sp>
            <p:nvSpPr>
              <p:cNvPr id="23615" name="Rectangle 68"/>
              <p:cNvSpPr>
                <a:spLocks noChangeArrowheads="1"/>
              </p:cNvSpPr>
              <p:nvPr/>
            </p:nvSpPr>
            <p:spPr bwMode="auto">
              <a:xfrm>
                <a:off x="0" y="788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6" name="Rectangle 69"/>
              <p:cNvSpPr>
                <a:spLocks noChangeArrowheads="1"/>
              </p:cNvSpPr>
              <p:nvPr/>
            </p:nvSpPr>
            <p:spPr bwMode="auto">
              <a:xfrm>
                <a:off x="0" y="788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22	</a:t>
                </a:r>
                <a:r>
                  <a:rPr lang="en-US" sz="900" b="1">
                    <a:latin typeface="Courier New" pitchFamily="49" charset="0"/>
                  </a:rPr>
                  <a:t>      cout &lt;&lt; "Enter grade: ";         </a:t>
                </a:r>
                <a:r>
                  <a:rPr lang="en-US" sz="900" b="1">
                    <a:solidFill>
                      <a:srgbClr val="33CC33"/>
                    </a:solidFill>
                    <a:latin typeface="Courier New" pitchFamily="49" charset="0"/>
                  </a:rPr>
                  <a:t> // prompt for input</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5" name="Group 70"/>
            <p:cNvGrpSpPr>
              <a:grpSpLocks/>
            </p:cNvGrpSpPr>
            <p:nvPr/>
          </p:nvGrpSpPr>
          <p:grpSpPr bwMode="auto">
            <a:xfrm>
              <a:off x="0" y="8257"/>
              <a:ext cx="3072" cy="420"/>
              <a:chOff x="0" y="8257"/>
              <a:chExt cx="3072" cy="420"/>
            </a:xfrm>
          </p:grpSpPr>
          <p:sp>
            <p:nvSpPr>
              <p:cNvPr id="23613" name="Rectangle 71"/>
              <p:cNvSpPr>
                <a:spLocks noChangeArrowheads="1"/>
              </p:cNvSpPr>
              <p:nvPr/>
            </p:nvSpPr>
            <p:spPr bwMode="auto">
              <a:xfrm>
                <a:off x="0" y="825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4" name="Rectangle 72"/>
              <p:cNvSpPr>
                <a:spLocks noChangeArrowheads="1"/>
              </p:cNvSpPr>
              <p:nvPr/>
            </p:nvSpPr>
            <p:spPr bwMode="auto">
              <a:xfrm>
                <a:off x="0" y="825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23	</a:t>
                </a:r>
                <a:r>
                  <a:rPr lang="en-US" sz="900" b="1">
                    <a:latin typeface="Courier New" pitchFamily="49" charset="0"/>
                  </a:rPr>
                  <a:t>      cin &gt;&gt; grade;                     </a:t>
                </a:r>
                <a:r>
                  <a:rPr lang="en-US" sz="900" b="1">
                    <a:solidFill>
                      <a:srgbClr val="33CC33"/>
                    </a:solidFill>
                    <a:latin typeface="Courier New" pitchFamily="49" charset="0"/>
                  </a:rPr>
                  <a:t>// input grade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6" name="Group 73"/>
            <p:cNvGrpSpPr>
              <a:grpSpLocks/>
            </p:cNvGrpSpPr>
            <p:nvPr/>
          </p:nvGrpSpPr>
          <p:grpSpPr bwMode="auto">
            <a:xfrm>
              <a:off x="0" y="8631"/>
              <a:ext cx="3072" cy="420"/>
              <a:chOff x="0" y="8631"/>
              <a:chExt cx="3072" cy="420"/>
            </a:xfrm>
          </p:grpSpPr>
          <p:sp>
            <p:nvSpPr>
              <p:cNvPr id="23611" name="Rectangle 74"/>
              <p:cNvSpPr>
                <a:spLocks noChangeArrowheads="1"/>
              </p:cNvSpPr>
              <p:nvPr/>
            </p:nvSpPr>
            <p:spPr bwMode="auto">
              <a:xfrm>
                <a:off x="0" y="863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2" name="Rectangle 75"/>
              <p:cNvSpPr>
                <a:spLocks noChangeArrowheads="1"/>
              </p:cNvSpPr>
              <p:nvPr/>
            </p:nvSpPr>
            <p:spPr bwMode="auto">
              <a:xfrm>
                <a:off x="0" y="863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24	</a:t>
                </a:r>
                <a:r>
                  <a:rPr lang="en-US" sz="900" b="1">
                    <a:latin typeface="Courier New" pitchFamily="49" charset="0"/>
                  </a:rPr>
                  <a:t>      total = total + grade;            </a:t>
                </a:r>
                <a:r>
                  <a:rPr lang="en-US" sz="900" b="1">
                    <a:solidFill>
                      <a:srgbClr val="33CC33"/>
                    </a:solidFill>
                    <a:latin typeface="Courier New" pitchFamily="49" charset="0"/>
                  </a:rPr>
                  <a:t>// add grade to total</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7" name="Group 76"/>
            <p:cNvGrpSpPr>
              <a:grpSpLocks/>
            </p:cNvGrpSpPr>
            <p:nvPr/>
          </p:nvGrpSpPr>
          <p:grpSpPr bwMode="auto">
            <a:xfrm>
              <a:off x="0" y="9005"/>
              <a:ext cx="3072" cy="420"/>
              <a:chOff x="0" y="9005"/>
              <a:chExt cx="3072" cy="420"/>
            </a:xfrm>
          </p:grpSpPr>
          <p:sp>
            <p:nvSpPr>
              <p:cNvPr id="23609" name="Rectangle 77"/>
              <p:cNvSpPr>
                <a:spLocks noChangeArrowheads="1"/>
              </p:cNvSpPr>
              <p:nvPr/>
            </p:nvSpPr>
            <p:spPr bwMode="auto">
              <a:xfrm>
                <a:off x="0" y="900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0" name="Rectangle 78"/>
              <p:cNvSpPr>
                <a:spLocks noChangeArrowheads="1"/>
              </p:cNvSpPr>
              <p:nvPr/>
            </p:nvSpPr>
            <p:spPr bwMode="auto">
              <a:xfrm>
                <a:off x="0" y="900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dirty="0">
                    <a:solidFill>
                      <a:srgbClr val="4D8DFF"/>
                    </a:solidFill>
                    <a:latin typeface="Courier New" pitchFamily="49" charset="0"/>
                  </a:rPr>
                  <a:t>	25	</a:t>
                </a:r>
                <a:r>
                  <a:rPr lang="en-US" sz="900" b="1" dirty="0">
                    <a:latin typeface="Courier New" pitchFamily="49" charset="0"/>
                  </a:rPr>
                  <a:t>      </a:t>
                </a:r>
                <a:r>
                  <a:rPr lang="en-US" sz="900" b="1" dirty="0" err="1">
                    <a:latin typeface="Courier New" pitchFamily="49" charset="0"/>
                  </a:rPr>
                  <a:t>gradeCounter</a:t>
                </a:r>
                <a:r>
                  <a:rPr lang="en-US" sz="900" b="1" dirty="0">
                    <a:latin typeface="Courier New" pitchFamily="49" charset="0"/>
                  </a:rPr>
                  <a:t> = </a:t>
                </a:r>
                <a:r>
                  <a:rPr lang="en-US" sz="900" b="1" dirty="0" err="1">
                    <a:latin typeface="Courier New" pitchFamily="49" charset="0"/>
                  </a:rPr>
                  <a:t>gradeCounter</a:t>
                </a:r>
                <a:r>
                  <a:rPr lang="en-US" sz="900" b="1" dirty="0">
                    <a:latin typeface="Courier New" pitchFamily="49" charset="0"/>
                  </a:rPr>
                  <a:t> + 1;  </a:t>
                </a:r>
                <a:r>
                  <a:rPr lang="en-US" sz="900" b="1" dirty="0">
                    <a:solidFill>
                      <a:srgbClr val="33CC33"/>
                    </a:solidFill>
                    <a:latin typeface="Courier New" pitchFamily="49" charset="0"/>
                  </a:rPr>
                  <a:t>// increment counter</a:t>
                </a:r>
                <a:endParaRPr lang="en-US" sz="900" b="1" dirty="0">
                  <a:latin typeface="Courier New" pitchFamily="49" charset="0"/>
                </a:endParaRPr>
              </a:p>
              <a:p>
                <a:pPr>
                  <a:spcBef>
                    <a:spcPct val="0"/>
                  </a:spcBef>
                  <a:tabLst>
                    <a:tab pos="139700" algn="r"/>
                    <a:tab pos="292100" algn="l"/>
                  </a:tabLst>
                </a:pPr>
                <a:endParaRPr lang="en-US" sz="900" b="1" dirty="0">
                  <a:solidFill>
                    <a:schemeClr val="tx1"/>
                  </a:solidFill>
                  <a:latin typeface="Courier New" pitchFamily="49" charset="0"/>
                </a:endParaRPr>
              </a:p>
            </p:txBody>
          </p:sp>
        </p:grpSp>
        <p:grpSp>
          <p:nvGrpSpPr>
            <p:cNvPr id="28" name="Group 79"/>
            <p:cNvGrpSpPr>
              <a:grpSpLocks/>
            </p:cNvGrpSpPr>
            <p:nvPr/>
          </p:nvGrpSpPr>
          <p:grpSpPr bwMode="auto">
            <a:xfrm>
              <a:off x="0" y="9379"/>
              <a:ext cx="3072" cy="420"/>
              <a:chOff x="0" y="9379"/>
              <a:chExt cx="3072" cy="420"/>
            </a:xfrm>
          </p:grpSpPr>
          <p:sp>
            <p:nvSpPr>
              <p:cNvPr id="23607" name="Rectangle 80"/>
              <p:cNvSpPr>
                <a:spLocks noChangeArrowheads="1"/>
              </p:cNvSpPr>
              <p:nvPr/>
            </p:nvSpPr>
            <p:spPr bwMode="auto">
              <a:xfrm>
                <a:off x="0" y="937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8" name="Rectangle 81"/>
              <p:cNvSpPr>
                <a:spLocks noChangeArrowheads="1"/>
              </p:cNvSpPr>
              <p:nvPr/>
            </p:nvSpPr>
            <p:spPr bwMode="auto">
              <a:xfrm>
                <a:off x="0" y="937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26	</a:t>
                </a:r>
                <a:r>
                  <a:rPr lang="en-US" sz="900" b="1">
                    <a:latin typeface="Courier New" pitchFamily="49" charset="0"/>
                  </a:rPr>
                  <a:t>   }</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9" name="Group 82"/>
            <p:cNvGrpSpPr>
              <a:grpSpLocks/>
            </p:cNvGrpSpPr>
            <p:nvPr/>
          </p:nvGrpSpPr>
          <p:grpSpPr bwMode="auto">
            <a:xfrm>
              <a:off x="0" y="9753"/>
              <a:ext cx="3072" cy="420"/>
              <a:chOff x="0" y="9753"/>
              <a:chExt cx="3072" cy="420"/>
            </a:xfrm>
          </p:grpSpPr>
          <p:sp>
            <p:nvSpPr>
              <p:cNvPr id="23605" name="Rectangle 83"/>
              <p:cNvSpPr>
                <a:spLocks noChangeArrowheads="1"/>
              </p:cNvSpPr>
              <p:nvPr/>
            </p:nvSpPr>
            <p:spPr bwMode="auto">
              <a:xfrm>
                <a:off x="0" y="975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6" name="Rectangle 84"/>
              <p:cNvSpPr>
                <a:spLocks noChangeArrowheads="1"/>
              </p:cNvSpPr>
              <p:nvPr/>
            </p:nvSpPr>
            <p:spPr bwMode="auto">
              <a:xfrm>
                <a:off x="0" y="975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27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30" name="Group 85"/>
            <p:cNvGrpSpPr>
              <a:grpSpLocks/>
            </p:cNvGrpSpPr>
            <p:nvPr/>
          </p:nvGrpSpPr>
          <p:grpSpPr bwMode="auto">
            <a:xfrm>
              <a:off x="0" y="10127"/>
              <a:ext cx="3072" cy="420"/>
              <a:chOff x="0" y="10127"/>
              <a:chExt cx="3072" cy="420"/>
            </a:xfrm>
          </p:grpSpPr>
          <p:sp>
            <p:nvSpPr>
              <p:cNvPr id="23603" name="Rectangle 86"/>
              <p:cNvSpPr>
                <a:spLocks noChangeArrowheads="1"/>
              </p:cNvSpPr>
              <p:nvPr/>
            </p:nvSpPr>
            <p:spPr bwMode="auto">
              <a:xfrm>
                <a:off x="0" y="1012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4" name="Rectangle 87"/>
              <p:cNvSpPr>
                <a:spLocks noChangeArrowheads="1"/>
              </p:cNvSpPr>
              <p:nvPr/>
            </p:nvSpPr>
            <p:spPr bwMode="auto">
              <a:xfrm>
                <a:off x="0" y="1012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28	</a:t>
                </a:r>
                <a:r>
                  <a:rPr lang="en-US" sz="900" b="1">
                    <a:latin typeface="Courier New" pitchFamily="49" charset="0"/>
                  </a:rPr>
                  <a:t>   </a:t>
                </a:r>
                <a:r>
                  <a:rPr lang="en-US" sz="900" b="1">
                    <a:solidFill>
                      <a:srgbClr val="33CC33"/>
                    </a:solidFill>
                    <a:latin typeface="Courier New" pitchFamily="49" charset="0"/>
                  </a:rPr>
                  <a:t>// termination phase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31" name="Group 88"/>
            <p:cNvGrpSpPr>
              <a:grpSpLocks/>
            </p:cNvGrpSpPr>
            <p:nvPr/>
          </p:nvGrpSpPr>
          <p:grpSpPr bwMode="auto">
            <a:xfrm>
              <a:off x="0" y="10501"/>
              <a:ext cx="3072" cy="420"/>
              <a:chOff x="0" y="10501"/>
              <a:chExt cx="3072" cy="420"/>
            </a:xfrm>
          </p:grpSpPr>
          <p:sp>
            <p:nvSpPr>
              <p:cNvPr id="23601" name="Rectangle 89"/>
              <p:cNvSpPr>
                <a:spLocks noChangeArrowheads="1"/>
              </p:cNvSpPr>
              <p:nvPr/>
            </p:nvSpPr>
            <p:spPr bwMode="auto">
              <a:xfrm>
                <a:off x="0" y="1050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2" name="Rectangle 90"/>
              <p:cNvSpPr>
                <a:spLocks noChangeArrowheads="1"/>
              </p:cNvSpPr>
              <p:nvPr/>
            </p:nvSpPr>
            <p:spPr bwMode="auto">
              <a:xfrm>
                <a:off x="0" y="1050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29	</a:t>
                </a:r>
                <a:r>
                  <a:rPr lang="en-US" sz="900" b="1">
                    <a:latin typeface="Courier New" pitchFamily="49" charset="0"/>
                  </a:rPr>
                  <a:t>   average = total / 10;                </a:t>
                </a:r>
                <a:r>
                  <a:rPr lang="en-US" sz="900" b="1">
                    <a:solidFill>
                      <a:srgbClr val="33CC33"/>
                    </a:solidFill>
                    <a:latin typeface="Courier New" pitchFamily="49" charset="0"/>
                  </a:rPr>
                  <a:t>// integer division</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552" name="Group 91"/>
            <p:cNvGrpSpPr>
              <a:grpSpLocks/>
            </p:cNvGrpSpPr>
            <p:nvPr/>
          </p:nvGrpSpPr>
          <p:grpSpPr bwMode="auto">
            <a:xfrm>
              <a:off x="0" y="10875"/>
              <a:ext cx="3072" cy="420"/>
              <a:chOff x="0" y="10875"/>
              <a:chExt cx="3072" cy="420"/>
            </a:xfrm>
          </p:grpSpPr>
          <p:sp>
            <p:nvSpPr>
              <p:cNvPr id="23599" name="Rectangle 92"/>
              <p:cNvSpPr>
                <a:spLocks noChangeArrowheads="1"/>
              </p:cNvSpPr>
              <p:nvPr/>
            </p:nvSpPr>
            <p:spPr bwMode="auto">
              <a:xfrm>
                <a:off x="0" y="1087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0" name="Rectangle 93"/>
              <p:cNvSpPr>
                <a:spLocks noChangeArrowheads="1"/>
              </p:cNvSpPr>
              <p:nvPr/>
            </p:nvSpPr>
            <p:spPr bwMode="auto">
              <a:xfrm>
                <a:off x="0" y="1087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30	</a:t>
                </a:r>
                <a:r>
                  <a:rPr lang="en-US" sz="900" b="1">
                    <a:latin typeface="Courier New" pitchFamily="49" charset="0"/>
                  </a:rPr>
                  <a:t>   cout &lt;&lt; "Class average is " &lt;&lt; average &lt;&lt; endl;</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553" name="Group 94"/>
            <p:cNvGrpSpPr>
              <a:grpSpLocks/>
            </p:cNvGrpSpPr>
            <p:nvPr/>
          </p:nvGrpSpPr>
          <p:grpSpPr bwMode="auto">
            <a:xfrm>
              <a:off x="0" y="11249"/>
              <a:ext cx="3072" cy="420"/>
              <a:chOff x="0" y="11249"/>
              <a:chExt cx="3072" cy="420"/>
            </a:xfrm>
          </p:grpSpPr>
          <p:sp>
            <p:nvSpPr>
              <p:cNvPr id="23597" name="Rectangle 95"/>
              <p:cNvSpPr>
                <a:spLocks noChangeArrowheads="1"/>
              </p:cNvSpPr>
              <p:nvPr/>
            </p:nvSpPr>
            <p:spPr bwMode="auto">
              <a:xfrm>
                <a:off x="0" y="1124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598" name="Rectangle 96"/>
              <p:cNvSpPr>
                <a:spLocks noChangeArrowheads="1"/>
              </p:cNvSpPr>
              <p:nvPr/>
            </p:nvSpPr>
            <p:spPr bwMode="auto">
              <a:xfrm>
                <a:off x="0" y="1124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31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556" name="Group 97"/>
            <p:cNvGrpSpPr>
              <a:grpSpLocks/>
            </p:cNvGrpSpPr>
            <p:nvPr/>
          </p:nvGrpSpPr>
          <p:grpSpPr bwMode="auto">
            <a:xfrm>
              <a:off x="0" y="11623"/>
              <a:ext cx="3072" cy="420"/>
              <a:chOff x="0" y="11623"/>
              <a:chExt cx="3072" cy="420"/>
            </a:xfrm>
          </p:grpSpPr>
          <p:sp>
            <p:nvSpPr>
              <p:cNvPr id="23595" name="Rectangle 98"/>
              <p:cNvSpPr>
                <a:spLocks noChangeArrowheads="1"/>
              </p:cNvSpPr>
              <p:nvPr/>
            </p:nvSpPr>
            <p:spPr bwMode="auto">
              <a:xfrm>
                <a:off x="0" y="1162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596" name="Rectangle 99"/>
              <p:cNvSpPr>
                <a:spLocks noChangeArrowheads="1"/>
              </p:cNvSpPr>
              <p:nvPr/>
            </p:nvSpPr>
            <p:spPr bwMode="auto">
              <a:xfrm>
                <a:off x="0" y="1162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32	</a:t>
                </a:r>
                <a:r>
                  <a:rPr lang="en-US" sz="900" b="1">
                    <a:latin typeface="Courier New" pitchFamily="49" charset="0"/>
                  </a:rPr>
                  <a:t>   </a:t>
                </a:r>
                <a:r>
                  <a:rPr lang="en-US" sz="900" b="1">
                    <a:solidFill>
                      <a:srgbClr val="275AFF"/>
                    </a:solidFill>
                    <a:latin typeface="Courier New" pitchFamily="49" charset="0"/>
                  </a:rPr>
                  <a:t>return</a:t>
                </a:r>
                <a:r>
                  <a:rPr lang="en-US" sz="900" b="1">
                    <a:latin typeface="Courier New" pitchFamily="49" charset="0"/>
                  </a:rPr>
                  <a:t> 0; </a:t>
                </a:r>
                <a:r>
                  <a:rPr lang="en-US" sz="900" b="1">
                    <a:solidFill>
                      <a:srgbClr val="33CC33"/>
                    </a:solidFill>
                    <a:latin typeface="Courier New" pitchFamily="49" charset="0"/>
                  </a:rPr>
                  <a:t>  // indicate program ended successfully</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557" name="Group 100"/>
            <p:cNvGrpSpPr>
              <a:grpSpLocks/>
            </p:cNvGrpSpPr>
            <p:nvPr/>
          </p:nvGrpSpPr>
          <p:grpSpPr bwMode="auto">
            <a:xfrm>
              <a:off x="0" y="11997"/>
              <a:ext cx="3072" cy="420"/>
              <a:chOff x="0" y="11997"/>
              <a:chExt cx="3072" cy="420"/>
            </a:xfrm>
          </p:grpSpPr>
          <p:sp>
            <p:nvSpPr>
              <p:cNvPr id="23593" name="Rectangle 101"/>
              <p:cNvSpPr>
                <a:spLocks noChangeArrowheads="1"/>
              </p:cNvSpPr>
              <p:nvPr/>
            </p:nvSpPr>
            <p:spPr bwMode="auto">
              <a:xfrm>
                <a:off x="0" y="1199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594" name="Rectangle 102"/>
              <p:cNvSpPr>
                <a:spLocks noChangeArrowheads="1"/>
              </p:cNvSpPr>
              <p:nvPr/>
            </p:nvSpPr>
            <p:spPr bwMode="auto">
              <a:xfrm>
                <a:off x="0" y="1199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33	</a:t>
                </a:r>
                <a:r>
                  <a:rPr lang="en-US" sz="900" b="1">
                    <a:latin typeface="Courier New" pitchFamily="49" charset="0"/>
                  </a:rPr>
                  <a:t>}</a:t>
                </a:r>
              </a:p>
              <a:p>
                <a:pPr>
                  <a:spcBef>
                    <a:spcPct val="0"/>
                  </a:spcBef>
                  <a:tabLst>
                    <a:tab pos="139700" algn="r"/>
                    <a:tab pos="292100" algn="l"/>
                  </a:tabLst>
                </a:pPr>
                <a:endParaRPr lang="en-US" sz="900" b="1">
                  <a:solidFill>
                    <a:schemeClr val="tx1"/>
                  </a:solidFill>
                  <a:latin typeface="Courier New" pitchFamily="49" charset="0"/>
                </a:endParaRPr>
              </a:p>
            </p:txBody>
          </p:sp>
        </p:grpSp>
      </p:grpSp>
      <p:grpSp>
        <p:nvGrpSpPr>
          <p:cNvPr id="23560" name="Group 109"/>
          <p:cNvGrpSpPr>
            <a:grpSpLocks/>
          </p:cNvGrpSpPr>
          <p:nvPr/>
        </p:nvGrpSpPr>
        <p:grpSpPr bwMode="auto">
          <a:xfrm>
            <a:off x="3581400" y="3657600"/>
            <a:ext cx="4800600" cy="1295400"/>
            <a:chOff x="2256" y="2304"/>
            <a:chExt cx="3024" cy="816"/>
          </a:xfrm>
        </p:grpSpPr>
        <p:sp>
          <p:nvSpPr>
            <p:cNvPr id="23558" name="Text Box 107"/>
            <p:cNvSpPr txBox="1">
              <a:spLocks noChangeArrowheads="1"/>
            </p:cNvSpPr>
            <p:nvPr/>
          </p:nvSpPr>
          <p:spPr bwMode="auto">
            <a:xfrm>
              <a:off x="3120" y="2304"/>
              <a:ext cx="2160" cy="526"/>
            </a:xfrm>
            <a:prstGeom prst="rect">
              <a:avLst/>
            </a:prstGeom>
            <a:solidFill>
              <a:srgbClr val="99CCFF"/>
            </a:solidFill>
            <a:ln w="9525">
              <a:solidFill>
                <a:schemeClr val="tx1"/>
              </a:solidFill>
              <a:miter lim="800000"/>
              <a:headEnd/>
              <a:tailEnd/>
            </a:ln>
          </p:spPr>
          <p:txBody>
            <a:bodyPr>
              <a:spAutoFit/>
            </a:bodyPr>
            <a:lstStyle/>
            <a:p>
              <a:r>
                <a:rPr lang="en-US" sz="1600"/>
                <a:t>The counter gets incremented each time the loop executes.  Eventually, the counter causes the loop to end.</a:t>
              </a:r>
            </a:p>
          </p:txBody>
        </p:sp>
        <p:sp>
          <p:nvSpPr>
            <p:cNvPr id="23559" name="Line 108"/>
            <p:cNvSpPr>
              <a:spLocks noChangeShapeType="1"/>
            </p:cNvSpPr>
            <p:nvPr/>
          </p:nvSpPr>
          <p:spPr bwMode="auto">
            <a:xfrm flipH="1">
              <a:off x="2256" y="2592"/>
              <a:ext cx="864" cy="528"/>
            </a:xfrm>
            <a:prstGeom prst="line">
              <a:avLst/>
            </a:prstGeom>
            <a:noFill/>
            <a:ln w="9525">
              <a:solidFill>
                <a:schemeClr val="tx1"/>
              </a:solidFill>
              <a:round/>
              <a:headEnd/>
              <a:tailEnd type="triangle" w="med" len="med"/>
            </a:ln>
          </p:spPr>
          <p:txBody>
            <a:bodyPr anchor="ctr">
              <a:spAutoFit/>
            </a:bodyPr>
            <a:lstStyle/>
            <a:p>
              <a:endParaRPr lang="ar-EG"/>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560"/>
                                        </p:tgtEl>
                                        <p:attrNameLst>
                                          <p:attrName>style.visibility</p:attrName>
                                        </p:attrNameLst>
                                      </p:cBhvr>
                                      <p:to>
                                        <p:strVal val="visible"/>
                                      </p:to>
                                    </p:set>
                                  </p:childTnLst>
                                  <p:subTnLst>
                                    <p:set>
                                      <p:cBhvr override="childStyle">
                                        <p:cTn dur="1" fill="hold" display="0" masterRel="nextClick" afterEffect="1"/>
                                        <p:tgtEl>
                                          <p:spTgt spid="2356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
          <p:cNvSpPr>
            <a:spLocks noGrp="1" noChangeArrowheads="1"/>
          </p:cNvSpPr>
          <p:nvPr>
            <p:ph type="sldNum" sz="quarter" idx="10"/>
          </p:nvPr>
        </p:nvSpPr>
        <p:spPr>
          <a:noFill/>
        </p:spPr>
        <p:txBody>
          <a:bodyPr/>
          <a:lstStyle/>
          <a:p>
            <a:fld id="{164B2E2C-5548-4E28-A752-D5BCC4BBAEC5}" type="slidenum">
              <a:rPr lang="en-US" smtClean="0"/>
              <a:pPr/>
              <a:t>22</a:t>
            </a:fld>
            <a:endParaRPr lang="en-US" smtClean="0"/>
          </a:p>
        </p:txBody>
      </p:sp>
      <p:sp>
        <p:nvSpPr>
          <p:cNvPr id="24579" name="Rectangle 2"/>
          <p:cNvSpPr>
            <a:spLocks noGrp="1" noChangeArrowheads="1"/>
          </p:cNvSpPr>
          <p:nvPr>
            <p:ph type="subTitle" idx="1"/>
          </p:nvPr>
        </p:nvSpPr>
        <p:spPr/>
        <p:txBody>
          <a:bodyPr/>
          <a:lstStyle/>
          <a:p>
            <a:pPr eaLnBrk="1" hangingPunct="1"/>
            <a:endParaRPr lang="en-US" smtClean="0"/>
          </a:p>
          <a:p>
            <a:pPr eaLnBrk="1" hangingPunct="1"/>
            <a:r>
              <a:rPr lang="en-US" sz="1600" smtClean="0"/>
              <a:t>Program Output</a:t>
            </a:r>
          </a:p>
        </p:txBody>
      </p:sp>
      <p:sp>
        <p:nvSpPr>
          <p:cNvPr id="24580" name="Rectangle 3"/>
          <p:cNvSpPr>
            <a:spLocks noChangeArrowheads="1"/>
          </p:cNvSpPr>
          <p:nvPr/>
        </p:nvSpPr>
        <p:spPr bwMode="auto">
          <a:xfrm>
            <a:off x="0" y="0"/>
            <a:ext cx="6781800" cy="2647950"/>
          </a:xfrm>
          <a:prstGeom prst="rect">
            <a:avLst/>
          </a:prstGeom>
          <a:solidFill>
            <a:schemeClr val="hlink"/>
          </a:solidFill>
          <a:ln w="9525">
            <a:noFill/>
            <a:miter lim="800000"/>
            <a:headEnd/>
            <a:tailEnd/>
          </a:ln>
        </p:spPr>
        <p:txBody>
          <a:bodyPr>
            <a:spAutoFit/>
          </a:bodyPr>
          <a:lstStyle/>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b="1">
              <a:latin typeface="Courier New" pitchFamily="49" charset="0"/>
            </a:endParaRPr>
          </a:p>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b="1">
              <a:latin typeface="Courier New" pitchFamily="49" charset="0"/>
            </a:endParaRPr>
          </a:p>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98</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76</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71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87</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83</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90</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57</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79</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82</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94</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Class average is 81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b="1">
              <a:solidFill>
                <a:schemeClr val="tx1"/>
              </a:solidFill>
              <a:latin typeface="Courier New"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2800" noProof="1" smtClean="0"/>
              <a:t>7. Formulating Algorithms with Top-Down, Stepwise Refinement (Sentinel-Controlled Repetition)</a:t>
            </a:r>
            <a:endParaRPr lang="en-US" sz="2800" dirty="0"/>
          </a:p>
        </p:txBody>
      </p:sp>
      <p:sp>
        <p:nvSpPr>
          <p:cNvPr id="5" name="Rectangle 7"/>
          <p:cNvSpPr>
            <a:spLocks noGrp="1" noChangeArrowheads="1"/>
          </p:cNvSpPr>
          <p:nvPr>
            <p:ph type="body" idx="4294967295"/>
          </p:nvPr>
        </p:nvSpPr>
        <p:spPr>
          <a:xfrm>
            <a:off x="642910" y="1314456"/>
            <a:ext cx="7600976" cy="4972064"/>
          </a:xfrm>
          <a:prstGeom prst="rect">
            <a:avLst/>
          </a:prstGeom>
        </p:spPr>
        <p:txBody>
          <a:bodyPr/>
          <a:lstStyle/>
          <a:p>
            <a:pPr algn="l" rtl="0" eaLnBrk="1" hangingPunct="1"/>
            <a:endParaRPr lang="en-US" sz="1800" dirty="0" smtClean="0"/>
          </a:p>
          <a:p>
            <a:pPr algn="l" rtl="0" eaLnBrk="1" hangingPunct="1">
              <a:buFont typeface="Arial" pitchFamily="34" charset="0"/>
              <a:buChar char="•"/>
            </a:pPr>
            <a:r>
              <a:rPr lang="en-US" sz="2800" dirty="0" smtClean="0"/>
              <a:t> Suppose the problem becomes:  </a:t>
            </a:r>
          </a:p>
          <a:p>
            <a:pPr lvl="1" algn="l" rtl="0" eaLnBrk="1" hangingPunct="1">
              <a:buFont typeface="Wingdings" pitchFamily="2" charset="2"/>
              <a:buChar char="Ø"/>
            </a:pPr>
            <a:r>
              <a:rPr lang="en-US" sz="2000" i="1" dirty="0" smtClean="0"/>
              <a:t>Develop a class-averaging program that will process an arbitrary number of grades each time the program is run.</a:t>
            </a:r>
          </a:p>
          <a:p>
            <a:pPr lvl="1" algn="l" rtl="0" eaLnBrk="1" hangingPunct="1">
              <a:buFont typeface="Wingdings" pitchFamily="2" charset="2"/>
              <a:buChar char="Ø"/>
            </a:pPr>
            <a:r>
              <a:rPr lang="en-US" sz="2000" dirty="0" smtClean="0"/>
              <a:t>Unknown number of students - how will the program know to end?</a:t>
            </a:r>
          </a:p>
          <a:p>
            <a:pPr algn="l" rtl="0" eaLnBrk="1" hangingPunct="1">
              <a:buFont typeface="Arial" pitchFamily="34" charset="0"/>
              <a:buChar char="•"/>
            </a:pPr>
            <a:r>
              <a:rPr lang="en-US" sz="2800" dirty="0" smtClean="0"/>
              <a:t> Sentinel value</a:t>
            </a:r>
          </a:p>
          <a:p>
            <a:pPr lvl="1" algn="l" rtl="0" eaLnBrk="1" hangingPunct="1">
              <a:buFont typeface="Wingdings" pitchFamily="2" charset="2"/>
              <a:buChar char="Ø"/>
            </a:pPr>
            <a:r>
              <a:rPr lang="en-US" sz="2000" dirty="0" smtClean="0"/>
              <a:t>Indicates “end of data entry”</a:t>
            </a:r>
          </a:p>
          <a:p>
            <a:pPr lvl="1" algn="l" rtl="0" eaLnBrk="1" hangingPunct="1">
              <a:buFont typeface="Wingdings" pitchFamily="2" charset="2"/>
              <a:buChar char="Ø"/>
            </a:pPr>
            <a:r>
              <a:rPr lang="en-US" sz="2000" dirty="0" smtClean="0"/>
              <a:t>Loop ends when sentinel inputted</a:t>
            </a:r>
          </a:p>
          <a:p>
            <a:pPr lvl="1" algn="l" rtl="0" eaLnBrk="1" hangingPunct="1">
              <a:buFont typeface="Wingdings" pitchFamily="2" charset="2"/>
              <a:buChar char="Ø"/>
            </a:pPr>
            <a:r>
              <a:rPr lang="en-US" sz="2000" dirty="0" smtClean="0"/>
              <a:t>Sentinel value chosen so it cannot be confused with a regular input (such as -1 in this case)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2800" noProof="1" smtClean="0"/>
              <a:t>7. Formulating Algorithms with Top-Down, Stepwise Refinement (Sentinel-Controlled Repetition)</a:t>
            </a:r>
            <a:endParaRPr lang="en-US" sz="2800" dirty="0"/>
          </a:p>
        </p:txBody>
      </p:sp>
      <p:sp>
        <p:nvSpPr>
          <p:cNvPr id="6" name="Text Placeholder 5"/>
          <p:cNvSpPr>
            <a:spLocks noGrp="1" noChangeArrowheads="1"/>
          </p:cNvSpPr>
          <p:nvPr>
            <p:ph type="body" idx="4294967295"/>
          </p:nvPr>
        </p:nvSpPr>
        <p:spPr>
          <a:xfrm>
            <a:off x="685800" y="1357298"/>
            <a:ext cx="7772400" cy="5043502"/>
          </a:xfrm>
          <a:prstGeom prst="rect">
            <a:avLst/>
          </a:prstGeom>
        </p:spPr>
        <p:txBody>
          <a:bodyPr/>
          <a:lstStyle/>
          <a:p>
            <a:pPr algn="l" rtl="0" eaLnBrk="1" hangingPunct="1"/>
            <a:endParaRPr lang="en-US" sz="2400" dirty="0" smtClean="0"/>
          </a:p>
          <a:p>
            <a:pPr algn="l" rtl="0" eaLnBrk="1" hangingPunct="1">
              <a:buFont typeface="Arial" pitchFamily="34" charset="0"/>
              <a:buChar char="•"/>
            </a:pPr>
            <a:r>
              <a:rPr lang="en-US" sz="2400" dirty="0" smtClean="0"/>
              <a:t> Top-down, stepwise refinement</a:t>
            </a:r>
          </a:p>
          <a:p>
            <a:pPr lvl="1" algn="l" rtl="0" eaLnBrk="1" hangingPunct="1">
              <a:buFont typeface="Wingdings" pitchFamily="2" charset="2"/>
              <a:buChar char="Ø"/>
            </a:pPr>
            <a:r>
              <a:rPr lang="en-US" sz="2400" dirty="0" smtClean="0"/>
              <a:t> begin with a </a:t>
            </a:r>
            <a:r>
              <a:rPr lang="en-US" sz="2400" dirty="0" err="1" smtClean="0"/>
              <a:t>pseudocode</a:t>
            </a:r>
            <a:r>
              <a:rPr lang="en-US" sz="2400" dirty="0" smtClean="0"/>
              <a:t> representation of the top:</a:t>
            </a:r>
          </a:p>
          <a:p>
            <a:pPr lvl="3" algn="l" rtl="0" eaLnBrk="1" hangingPunct="1">
              <a:buFontTx/>
              <a:buNone/>
            </a:pPr>
            <a:r>
              <a:rPr lang="en-US" sz="2400" i="1" dirty="0" smtClean="0">
                <a:solidFill>
                  <a:srgbClr val="CC3300"/>
                </a:solidFill>
              </a:rPr>
              <a:t>Determine the class average for the quiz</a:t>
            </a:r>
          </a:p>
          <a:p>
            <a:pPr lvl="1" algn="l" rtl="0" eaLnBrk="1" hangingPunct="1">
              <a:buFont typeface="Wingdings" pitchFamily="2" charset="2"/>
              <a:buChar char="Ø"/>
            </a:pPr>
            <a:r>
              <a:rPr lang="en-US" sz="2400" dirty="0" smtClean="0"/>
              <a:t> Divide top into smaller tasks and list them in order: 	</a:t>
            </a:r>
          </a:p>
          <a:p>
            <a:pPr lvl="3" algn="l" rtl="0" eaLnBrk="1" hangingPunct="1">
              <a:buFontTx/>
              <a:buNone/>
            </a:pPr>
            <a:r>
              <a:rPr lang="en-US" sz="2400" i="1" dirty="0" smtClean="0">
                <a:solidFill>
                  <a:srgbClr val="CC3300"/>
                </a:solidFill>
              </a:rPr>
              <a:t>Initialize variables</a:t>
            </a:r>
          </a:p>
          <a:p>
            <a:pPr lvl="3" algn="l" rtl="0" eaLnBrk="1" hangingPunct="1">
              <a:buFontTx/>
              <a:buNone/>
            </a:pPr>
            <a:r>
              <a:rPr lang="en-US" sz="2400" i="1" dirty="0" smtClean="0">
                <a:solidFill>
                  <a:srgbClr val="CC3300"/>
                </a:solidFill>
              </a:rPr>
              <a:t>Input, sum and count the quiz grades</a:t>
            </a:r>
          </a:p>
          <a:p>
            <a:pPr lvl="3" algn="l" rtl="0" eaLnBrk="1" hangingPunct="1">
              <a:buFontTx/>
              <a:buNone/>
            </a:pPr>
            <a:r>
              <a:rPr lang="en-US" sz="2400" i="1" dirty="0" smtClean="0">
                <a:solidFill>
                  <a:srgbClr val="CC3300"/>
                </a:solidFill>
              </a:rPr>
              <a:t>Calculate and print the class average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3200" noProof="1" smtClean="0"/>
              <a:t>7. Formulating Algorithms with Top-Down, Stepwise Refinement</a:t>
            </a:r>
            <a:endParaRPr lang="en-US" sz="3200" dirty="0"/>
          </a:p>
        </p:txBody>
      </p:sp>
      <p:sp>
        <p:nvSpPr>
          <p:cNvPr id="5" name="Rectangle 5"/>
          <p:cNvSpPr>
            <a:spLocks noGrp="1" noChangeArrowheads="1"/>
          </p:cNvSpPr>
          <p:nvPr>
            <p:ph type="body" idx="4294967295"/>
          </p:nvPr>
        </p:nvSpPr>
        <p:spPr>
          <a:xfrm>
            <a:off x="685800" y="1357297"/>
            <a:ext cx="7772400" cy="5072077"/>
          </a:xfrm>
          <a:prstGeom prst="rect">
            <a:avLst/>
          </a:prstGeom>
        </p:spPr>
        <p:txBody>
          <a:bodyPr>
            <a:normAutofit lnSpcReduction="10000"/>
          </a:bodyPr>
          <a:lstStyle/>
          <a:p>
            <a:pPr algn="l" rtl="0" eaLnBrk="1" hangingPunct="1">
              <a:buFont typeface="Arial" pitchFamily="34" charset="0"/>
              <a:buChar char="•"/>
            </a:pPr>
            <a:r>
              <a:rPr lang="en-US" sz="2800" dirty="0" smtClean="0"/>
              <a:t> Many programs can be divided into three phases: </a:t>
            </a:r>
          </a:p>
          <a:p>
            <a:pPr lvl="1" algn="l" rtl="0" eaLnBrk="1" hangingPunct="1">
              <a:buFont typeface="Wingdings" pitchFamily="2" charset="2"/>
              <a:buChar char="Ø"/>
            </a:pPr>
            <a:r>
              <a:rPr lang="en-US" sz="2000" dirty="0" smtClean="0"/>
              <a:t> </a:t>
            </a:r>
            <a:r>
              <a:rPr lang="en-US" sz="2400" dirty="0" smtClean="0"/>
              <a:t>Initialization</a:t>
            </a:r>
            <a:endParaRPr lang="en-US" sz="2000" dirty="0" smtClean="0"/>
          </a:p>
          <a:p>
            <a:pPr lvl="2" algn="l" rtl="0" eaLnBrk="1" hangingPunct="1"/>
            <a:r>
              <a:rPr lang="en-US" sz="2000" dirty="0" smtClean="0"/>
              <a:t>- Initializes the program variables</a:t>
            </a:r>
          </a:p>
          <a:p>
            <a:pPr lvl="1" algn="l" rtl="0" eaLnBrk="1" hangingPunct="1">
              <a:buFont typeface="Wingdings" pitchFamily="2" charset="2"/>
              <a:buChar char="Ø"/>
            </a:pPr>
            <a:r>
              <a:rPr lang="en-US" sz="2000" dirty="0" smtClean="0"/>
              <a:t> </a:t>
            </a:r>
            <a:r>
              <a:rPr lang="en-US" sz="2400" dirty="0" smtClean="0"/>
              <a:t>Processing</a:t>
            </a:r>
            <a:endParaRPr lang="en-US" sz="2000" dirty="0" smtClean="0"/>
          </a:p>
          <a:p>
            <a:pPr lvl="2" algn="l" rtl="0" eaLnBrk="1" hangingPunct="1"/>
            <a:r>
              <a:rPr lang="en-US" sz="2000" dirty="0" smtClean="0"/>
              <a:t>- Inputs data values and adjusts program variables accordingly</a:t>
            </a:r>
          </a:p>
          <a:p>
            <a:pPr lvl="1" algn="l" rtl="0" eaLnBrk="1" hangingPunct="1">
              <a:buFont typeface="Wingdings" pitchFamily="2" charset="2"/>
              <a:buChar char="Ø"/>
            </a:pPr>
            <a:r>
              <a:rPr lang="en-US" sz="2000" dirty="0" smtClean="0"/>
              <a:t> </a:t>
            </a:r>
            <a:r>
              <a:rPr lang="en-US" sz="2400" dirty="0" smtClean="0"/>
              <a:t>Termination</a:t>
            </a:r>
            <a:endParaRPr lang="en-US" sz="2000" dirty="0" smtClean="0"/>
          </a:p>
          <a:p>
            <a:pPr lvl="2" algn="l" rtl="0" eaLnBrk="1" hangingPunct="1"/>
            <a:r>
              <a:rPr lang="en-US" sz="2000" dirty="0" smtClean="0"/>
              <a:t>- Calculates and prints the final results. </a:t>
            </a:r>
          </a:p>
          <a:p>
            <a:pPr lvl="2" algn="l" rtl="0" eaLnBrk="1" hangingPunct="1"/>
            <a:r>
              <a:rPr lang="en-US" sz="2000" dirty="0" smtClean="0"/>
              <a:t>- Helps the breakup of programs for top-down refinement.</a:t>
            </a:r>
          </a:p>
          <a:p>
            <a:pPr algn="l" rtl="0" eaLnBrk="1" hangingPunct="1">
              <a:buFont typeface="Arial" pitchFamily="34" charset="0"/>
              <a:buChar char="•"/>
            </a:pPr>
            <a:r>
              <a:rPr lang="en-US" sz="2800" dirty="0" smtClean="0"/>
              <a:t> Refine the initialization phase from</a:t>
            </a:r>
          </a:p>
          <a:p>
            <a:pPr lvl="3" algn="l" rtl="0" eaLnBrk="1" hangingPunct="1">
              <a:buFontTx/>
              <a:buNone/>
            </a:pPr>
            <a:r>
              <a:rPr lang="en-US" sz="2000" i="1" dirty="0" smtClean="0">
                <a:solidFill>
                  <a:srgbClr val="CC3300"/>
                </a:solidFill>
              </a:rPr>
              <a:t>Initialize variables</a:t>
            </a:r>
            <a:endParaRPr lang="en-US" sz="2000" dirty="0" smtClean="0">
              <a:solidFill>
                <a:srgbClr val="CC3300"/>
              </a:solidFill>
            </a:endParaRPr>
          </a:p>
          <a:p>
            <a:pPr lvl="4" algn="l" rtl="0" eaLnBrk="1" hangingPunct="1">
              <a:buFontTx/>
              <a:buNone/>
            </a:pPr>
            <a:r>
              <a:rPr lang="en-US" sz="2000" dirty="0" smtClean="0"/>
              <a:t>      to</a:t>
            </a:r>
          </a:p>
          <a:p>
            <a:pPr lvl="3" algn="l" rtl="0" eaLnBrk="1" hangingPunct="1">
              <a:buFontTx/>
              <a:buNone/>
            </a:pPr>
            <a:r>
              <a:rPr lang="en-US" sz="2000" i="1" dirty="0" smtClean="0">
                <a:solidFill>
                  <a:srgbClr val="CC3300"/>
                </a:solidFill>
              </a:rPr>
              <a:t>Initialize total to zero	</a:t>
            </a:r>
          </a:p>
          <a:p>
            <a:pPr lvl="3" algn="l" rtl="0" eaLnBrk="1" hangingPunct="1">
              <a:buFontTx/>
              <a:buNone/>
            </a:pPr>
            <a:r>
              <a:rPr lang="en-US" sz="2000" i="1" dirty="0" smtClean="0">
                <a:solidFill>
                  <a:srgbClr val="CC3300"/>
                </a:solidFill>
              </a:rPr>
              <a:t>Initialize counter to zero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3200" noProof="1" smtClean="0"/>
              <a:t>7. Formulating Algorithms with Top-Down, Stepwise Refinement</a:t>
            </a:r>
            <a:endParaRPr lang="en-US" sz="3200" dirty="0"/>
          </a:p>
        </p:txBody>
      </p:sp>
      <p:sp>
        <p:nvSpPr>
          <p:cNvPr id="6" name="Text Placeholder 5"/>
          <p:cNvSpPr>
            <a:spLocks noGrp="1" noChangeArrowheads="1"/>
          </p:cNvSpPr>
          <p:nvPr>
            <p:ph type="body" idx="4294967295"/>
          </p:nvPr>
        </p:nvSpPr>
        <p:spPr>
          <a:xfrm>
            <a:off x="685800" y="1142984"/>
            <a:ext cx="7772400" cy="5343540"/>
          </a:xfrm>
          <a:prstGeom prst="rect">
            <a:avLst/>
          </a:prstGeom>
        </p:spPr>
        <p:txBody>
          <a:bodyPr>
            <a:normAutofit lnSpcReduction="10000"/>
          </a:bodyPr>
          <a:lstStyle/>
          <a:p>
            <a:pPr algn="l" rtl="0" eaLnBrk="1" hangingPunct="1">
              <a:buFont typeface="Arial" pitchFamily="34" charset="0"/>
              <a:buChar char="•"/>
            </a:pPr>
            <a:r>
              <a:rPr lang="en-US" sz="3200" dirty="0" smtClean="0"/>
              <a:t> </a:t>
            </a:r>
            <a:r>
              <a:rPr lang="en-US" sz="2800" dirty="0" smtClean="0"/>
              <a:t>Refine</a:t>
            </a:r>
            <a:endParaRPr lang="en-US" sz="3000" dirty="0" smtClean="0"/>
          </a:p>
          <a:p>
            <a:pPr lvl="2" algn="l" rtl="0" eaLnBrk="1" hangingPunct="1">
              <a:buFontTx/>
              <a:buNone/>
            </a:pPr>
            <a:r>
              <a:rPr lang="en-US" sz="1800" dirty="0" smtClean="0">
                <a:solidFill>
                  <a:srgbClr val="CC3300"/>
                </a:solidFill>
              </a:rPr>
              <a:t>Input, sum and count the quiz grades</a:t>
            </a:r>
          </a:p>
          <a:p>
            <a:pPr lvl="4" algn="l" rtl="0" eaLnBrk="1" hangingPunct="1">
              <a:buFontTx/>
              <a:buNone/>
            </a:pPr>
            <a:r>
              <a:rPr lang="en-US" sz="1800" dirty="0" smtClean="0"/>
              <a:t>to </a:t>
            </a:r>
          </a:p>
          <a:p>
            <a:pPr lvl="2" algn="l" rtl="0" eaLnBrk="1" hangingPunct="1">
              <a:buFontTx/>
              <a:buNone/>
            </a:pPr>
            <a:r>
              <a:rPr lang="en-US" sz="1800" i="1" dirty="0" smtClean="0">
                <a:solidFill>
                  <a:srgbClr val="CC3300"/>
                </a:solidFill>
              </a:rPr>
              <a:t>Input the first grade (possibly the sentinel)</a:t>
            </a:r>
          </a:p>
          <a:p>
            <a:pPr lvl="2" algn="l" rtl="0" eaLnBrk="1" hangingPunct="1">
              <a:buFontTx/>
              <a:buNone/>
            </a:pPr>
            <a:r>
              <a:rPr lang="en-US" sz="1800" i="1" dirty="0" smtClean="0">
                <a:solidFill>
                  <a:srgbClr val="CC3300"/>
                </a:solidFill>
              </a:rPr>
              <a:t>While the user has not as yet entered the sentinel</a:t>
            </a:r>
          </a:p>
          <a:p>
            <a:pPr lvl="2" algn="l" rtl="0" eaLnBrk="1" hangingPunct="1">
              <a:buFontTx/>
              <a:buNone/>
            </a:pPr>
            <a:r>
              <a:rPr lang="en-US" sz="1800" i="1" dirty="0" smtClean="0">
                <a:solidFill>
                  <a:srgbClr val="CC3300"/>
                </a:solidFill>
              </a:rPr>
              <a:t>   Add this grade into the running total</a:t>
            </a:r>
          </a:p>
          <a:p>
            <a:pPr lvl="2" algn="l" rtl="0" eaLnBrk="1" hangingPunct="1">
              <a:buFontTx/>
              <a:buNone/>
            </a:pPr>
            <a:r>
              <a:rPr lang="en-US" sz="1800" i="1" dirty="0" smtClean="0">
                <a:solidFill>
                  <a:srgbClr val="CC3300"/>
                </a:solidFill>
              </a:rPr>
              <a:t>   Add one to the grade counter</a:t>
            </a:r>
          </a:p>
          <a:p>
            <a:pPr lvl="2" algn="l" rtl="0" eaLnBrk="1" hangingPunct="1">
              <a:buFontTx/>
              <a:buNone/>
            </a:pPr>
            <a:r>
              <a:rPr lang="en-US" sz="1800" i="1" dirty="0" smtClean="0">
                <a:solidFill>
                  <a:srgbClr val="CC3300"/>
                </a:solidFill>
              </a:rPr>
              <a:t>   Input the next grade (possibly the sentinel) </a:t>
            </a:r>
          </a:p>
          <a:p>
            <a:pPr algn="l" rtl="0" eaLnBrk="1" hangingPunct="1">
              <a:buFont typeface="Arial" pitchFamily="34" charset="0"/>
              <a:buChar char="•"/>
            </a:pPr>
            <a:r>
              <a:rPr lang="en-US" sz="2400" dirty="0" smtClean="0"/>
              <a:t> </a:t>
            </a:r>
            <a:r>
              <a:rPr lang="en-US" sz="2800" dirty="0" smtClean="0"/>
              <a:t>Refine</a:t>
            </a:r>
            <a:endParaRPr lang="en-US" sz="3000" dirty="0" smtClean="0"/>
          </a:p>
          <a:p>
            <a:pPr lvl="2" algn="l" rtl="0" eaLnBrk="1" hangingPunct="1">
              <a:buFontTx/>
              <a:buNone/>
            </a:pPr>
            <a:r>
              <a:rPr lang="en-US" sz="1800" i="1" dirty="0" smtClean="0">
                <a:solidFill>
                  <a:srgbClr val="CC3300"/>
                </a:solidFill>
              </a:rPr>
              <a:t>Calculate and print the class average</a:t>
            </a:r>
          </a:p>
          <a:p>
            <a:pPr lvl="4" algn="l" rtl="0" eaLnBrk="1" hangingPunct="1">
              <a:buFontTx/>
              <a:buNone/>
            </a:pPr>
            <a:r>
              <a:rPr lang="en-US" sz="1800" dirty="0" smtClean="0"/>
              <a:t>to</a:t>
            </a:r>
          </a:p>
          <a:p>
            <a:pPr lvl="2" algn="l" rtl="0" eaLnBrk="1" hangingPunct="1">
              <a:buFontTx/>
              <a:buNone/>
            </a:pPr>
            <a:r>
              <a:rPr lang="en-US" sz="1800" i="1" dirty="0" smtClean="0">
                <a:solidFill>
                  <a:srgbClr val="CC3300"/>
                </a:solidFill>
              </a:rPr>
              <a:t>If the counter is not equal to zero</a:t>
            </a:r>
          </a:p>
          <a:p>
            <a:pPr lvl="2" algn="l" rtl="0" eaLnBrk="1" hangingPunct="1">
              <a:buFontTx/>
              <a:buNone/>
            </a:pPr>
            <a:r>
              <a:rPr lang="en-US" sz="1800" i="1" dirty="0" smtClean="0">
                <a:solidFill>
                  <a:srgbClr val="CC3300"/>
                </a:solidFill>
              </a:rPr>
              <a:t>   Set the average to the total divided by the counter</a:t>
            </a:r>
          </a:p>
          <a:p>
            <a:pPr lvl="2" algn="l" rtl="0" eaLnBrk="1" hangingPunct="1">
              <a:buFontTx/>
              <a:buNone/>
            </a:pPr>
            <a:r>
              <a:rPr lang="en-US" sz="1800" i="1" dirty="0" smtClean="0">
                <a:solidFill>
                  <a:srgbClr val="CC3300"/>
                </a:solidFill>
              </a:rPr>
              <a:t>   Print the average</a:t>
            </a:r>
          </a:p>
          <a:p>
            <a:pPr lvl="2" algn="l" rtl="0" eaLnBrk="1" hangingPunct="1">
              <a:buFontTx/>
              <a:buNone/>
            </a:pPr>
            <a:r>
              <a:rPr lang="en-US" sz="1800" i="1" dirty="0" smtClean="0">
                <a:solidFill>
                  <a:srgbClr val="CC3300"/>
                </a:solidFill>
              </a:rPr>
              <a:t>Else</a:t>
            </a:r>
          </a:p>
          <a:p>
            <a:pPr lvl="2" algn="l" rtl="0" eaLnBrk="1" hangingPunct="1">
              <a:buFontTx/>
              <a:buNone/>
            </a:pPr>
            <a:r>
              <a:rPr lang="en-US" sz="1800" i="1" dirty="0" smtClean="0">
                <a:solidFill>
                  <a:srgbClr val="CC3300"/>
                </a:solidFill>
              </a:rPr>
              <a:t>   Print “No grades were entered”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
          <p:cNvSpPr>
            <a:spLocks noGrp="1" noChangeArrowheads="1"/>
          </p:cNvSpPr>
          <p:nvPr>
            <p:ph type="sldNum" sz="quarter" idx="10"/>
          </p:nvPr>
        </p:nvSpPr>
        <p:spPr>
          <a:noFill/>
        </p:spPr>
        <p:txBody>
          <a:bodyPr/>
          <a:lstStyle/>
          <a:p>
            <a:fld id="{34CE96DA-9E55-4C52-9D54-F232CE78AAE4}" type="slidenum">
              <a:rPr lang="en-US" smtClean="0"/>
              <a:pPr/>
              <a:t>27</a:t>
            </a:fld>
            <a:endParaRPr lang="en-US" smtClean="0"/>
          </a:p>
        </p:txBody>
      </p:sp>
      <p:sp>
        <p:nvSpPr>
          <p:cNvPr id="29699" name="Rectangle 2"/>
          <p:cNvSpPr>
            <a:spLocks noGrp="1" noChangeArrowheads="1"/>
          </p:cNvSpPr>
          <p:nvPr>
            <p:ph type="subTitle" idx="1"/>
          </p:nvPr>
        </p:nvSpPr>
        <p:spPr/>
        <p:txBody>
          <a:bodyPr/>
          <a:lstStyle/>
          <a:p>
            <a:pPr eaLnBrk="1" hangingPunct="1"/>
            <a:r>
              <a:rPr lang="en-US" sz="1600" smtClean="0">
                <a:cs typeface="Times New Roman" pitchFamily="18" charset="0"/>
              </a:rPr>
              <a:t>1.  Initialize Variables</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2.  Get user input</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2.1  Perform Loop</a:t>
            </a:r>
          </a:p>
          <a:p>
            <a:pPr eaLnBrk="1" hangingPunct="1"/>
            <a:r>
              <a:rPr lang="en-US" smtClean="0">
                <a:cs typeface="Times New Roman" pitchFamily="18" charset="0"/>
              </a:rPr>
              <a:t/>
            </a:r>
            <a:br>
              <a:rPr lang="en-US" smtClean="0">
                <a:cs typeface="Times New Roman" pitchFamily="18" charset="0"/>
              </a:rPr>
            </a:br>
            <a:endParaRPr lang="en-US" smtClean="0"/>
          </a:p>
        </p:txBody>
      </p:sp>
      <p:grpSp>
        <p:nvGrpSpPr>
          <p:cNvPr id="2" name="Group 3"/>
          <p:cNvGrpSpPr>
            <a:grpSpLocks/>
          </p:cNvGrpSpPr>
          <p:nvPr/>
        </p:nvGrpSpPr>
        <p:grpSpPr bwMode="auto">
          <a:xfrm>
            <a:off x="214282" y="71438"/>
            <a:ext cx="6429420" cy="6641342"/>
            <a:chOff x="0" y="0"/>
            <a:chExt cx="3072" cy="11220"/>
          </a:xfrm>
        </p:grpSpPr>
        <p:grpSp>
          <p:nvGrpSpPr>
            <p:cNvPr id="3" name="Group 4"/>
            <p:cNvGrpSpPr>
              <a:grpSpLocks/>
            </p:cNvGrpSpPr>
            <p:nvPr/>
          </p:nvGrpSpPr>
          <p:grpSpPr bwMode="auto">
            <a:xfrm>
              <a:off x="0" y="0"/>
              <a:ext cx="3072" cy="374"/>
              <a:chOff x="0" y="0"/>
              <a:chExt cx="3072" cy="374"/>
            </a:xfrm>
          </p:grpSpPr>
          <p:sp>
            <p:nvSpPr>
              <p:cNvPr id="29792" name="Rectangle 5"/>
              <p:cNvSpPr>
                <a:spLocks noChangeArrowheads="1"/>
              </p:cNvSpPr>
              <p:nvPr/>
            </p:nvSpPr>
            <p:spPr bwMode="auto">
              <a:xfrm>
                <a:off x="0" y="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93" name="Rectangle 6"/>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	// Fig. 2.9: fig02_09.cpp</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4" name="Group 7"/>
            <p:cNvGrpSpPr>
              <a:grpSpLocks/>
            </p:cNvGrpSpPr>
            <p:nvPr/>
          </p:nvGrpSpPr>
          <p:grpSpPr bwMode="auto">
            <a:xfrm>
              <a:off x="0" y="374"/>
              <a:ext cx="3072" cy="374"/>
              <a:chOff x="0" y="374"/>
              <a:chExt cx="3072" cy="374"/>
            </a:xfrm>
          </p:grpSpPr>
          <p:sp>
            <p:nvSpPr>
              <p:cNvPr id="29790" name="Rectangle 8"/>
              <p:cNvSpPr>
                <a:spLocks noChangeArrowheads="1"/>
              </p:cNvSpPr>
              <p:nvPr/>
            </p:nvSpPr>
            <p:spPr bwMode="auto">
              <a:xfrm>
                <a:off x="0" y="37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91" name="Rectangle 9"/>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	// Class average program with sentinel-controlled repetition.</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5" name="Group 10"/>
            <p:cNvGrpSpPr>
              <a:grpSpLocks/>
            </p:cNvGrpSpPr>
            <p:nvPr/>
          </p:nvGrpSpPr>
          <p:grpSpPr bwMode="auto">
            <a:xfrm>
              <a:off x="0" y="748"/>
              <a:ext cx="3072" cy="374"/>
              <a:chOff x="0" y="748"/>
              <a:chExt cx="3072" cy="374"/>
            </a:xfrm>
          </p:grpSpPr>
          <p:sp>
            <p:nvSpPr>
              <p:cNvPr id="29788" name="Rectangle 11"/>
              <p:cNvSpPr>
                <a:spLocks noChangeArrowheads="1"/>
              </p:cNvSpPr>
              <p:nvPr/>
            </p:nvSpPr>
            <p:spPr bwMode="auto">
              <a:xfrm>
                <a:off x="0" y="74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9" name="Rectangle 12"/>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3	</a:t>
                </a:r>
                <a:r>
                  <a:rPr lang="en-US" sz="700" b="1">
                    <a:solidFill>
                      <a:srgbClr val="275AFF"/>
                    </a:solidFill>
                    <a:latin typeface="Courier New" pitchFamily="49" charset="0"/>
                  </a:rPr>
                  <a:t>#include</a:t>
                </a:r>
                <a:r>
                  <a:rPr lang="en-US" sz="700" b="1">
                    <a:latin typeface="Courier New" pitchFamily="49" charset="0"/>
                  </a:rPr>
                  <a:t> &lt;iostream&gt;</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6" name="Group 13"/>
            <p:cNvGrpSpPr>
              <a:grpSpLocks/>
            </p:cNvGrpSpPr>
            <p:nvPr/>
          </p:nvGrpSpPr>
          <p:grpSpPr bwMode="auto">
            <a:xfrm>
              <a:off x="0" y="1122"/>
              <a:ext cx="3072" cy="374"/>
              <a:chOff x="0" y="1122"/>
              <a:chExt cx="3072" cy="374"/>
            </a:xfrm>
          </p:grpSpPr>
          <p:sp>
            <p:nvSpPr>
              <p:cNvPr id="29786" name="Rectangle 14"/>
              <p:cNvSpPr>
                <a:spLocks noChangeArrowheads="1"/>
              </p:cNvSpPr>
              <p:nvPr/>
            </p:nvSpPr>
            <p:spPr bwMode="auto">
              <a:xfrm>
                <a:off x="0" y="112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7" name="Rectangle 15"/>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4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7" name="Group 16"/>
            <p:cNvGrpSpPr>
              <a:grpSpLocks/>
            </p:cNvGrpSpPr>
            <p:nvPr/>
          </p:nvGrpSpPr>
          <p:grpSpPr bwMode="auto">
            <a:xfrm>
              <a:off x="0" y="1496"/>
              <a:ext cx="3072" cy="374"/>
              <a:chOff x="0" y="1496"/>
              <a:chExt cx="3072" cy="374"/>
            </a:xfrm>
          </p:grpSpPr>
          <p:sp>
            <p:nvSpPr>
              <p:cNvPr id="29784" name="Rectangle 17"/>
              <p:cNvSpPr>
                <a:spLocks noChangeArrowheads="1"/>
              </p:cNvSpPr>
              <p:nvPr/>
            </p:nvSpPr>
            <p:spPr bwMode="auto">
              <a:xfrm>
                <a:off x="0" y="149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5" name="Rectangle 18"/>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5	</a:t>
                </a:r>
                <a:r>
                  <a:rPr lang="en-US" sz="700" b="1">
                    <a:solidFill>
                      <a:srgbClr val="275AFF"/>
                    </a:solidFill>
                    <a:latin typeface="Courier New" pitchFamily="49" charset="0"/>
                  </a:rPr>
                  <a:t>using</a:t>
                </a:r>
                <a:r>
                  <a:rPr lang="en-US" sz="700" b="1">
                    <a:latin typeface="Courier New" pitchFamily="49" charset="0"/>
                  </a:rPr>
                  <a:t> std::cout;</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8" name="Group 19"/>
            <p:cNvGrpSpPr>
              <a:grpSpLocks/>
            </p:cNvGrpSpPr>
            <p:nvPr/>
          </p:nvGrpSpPr>
          <p:grpSpPr bwMode="auto">
            <a:xfrm>
              <a:off x="0" y="1870"/>
              <a:ext cx="3072" cy="374"/>
              <a:chOff x="0" y="1870"/>
              <a:chExt cx="3072" cy="374"/>
            </a:xfrm>
          </p:grpSpPr>
          <p:sp>
            <p:nvSpPr>
              <p:cNvPr id="29782" name="Rectangle 20"/>
              <p:cNvSpPr>
                <a:spLocks noChangeArrowheads="1"/>
              </p:cNvSpPr>
              <p:nvPr/>
            </p:nvSpPr>
            <p:spPr bwMode="auto">
              <a:xfrm>
                <a:off x="0" y="187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3" name="Rectangle 21"/>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6	</a:t>
                </a:r>
                <a:r>
                  <a:rPr lang="en-US" sz="700" b="1">
                    <a:solidFill>
                      <a:srgbClr val="275AFF"/>
                    </a:solidFill>
                    <a:latin typeface="Courier New" pitchFamily="49" charset="0"/>
                  </a:rPr>
                  <a:t>using</a:t>
                </a:r>
                <a:r>
                  <a:rPr lang="en-US" sz="700" b="1">
                    <a:latin typeface="Courier New" pitchFamily="49" charset="0"/>
                  </a:rPr>
                  <a:t> std::cin;</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9" name="Group 22"/>
            <p:cNvGrpSpPr>
              <a:grpSpLocks/>
            </p:cNvGrpSpPr>
            <p:nvPr/>
          </p:nvGrpSpPr>
          <p:grpSpPr bwMode="auto">
            <a:xfrm>
              <a:off x="0" y="2244"/>
              <a:ext cx="3072" cy="374"/>
              <a:chOff x="0" y="2244"/>
              <a:chExt cx="3072" cy="374"/>
            </a:xfrm>
          </p:grpSpPr>
          <p:sp>
            <p:nvSpPr>
              <p:cNvPr id="29780" name="Rectangle 23"/>
              <p:cNvSpPr>
                <a:spLocks noChangeArrowheads="1"/>
              </p:cNvSpPr>
              <p:nvPr/>
            </p:nvSpPr>
            <p:spPr bwMode="auto">
              <a:xfrm>
                <a:off x="0" y="224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1" name="Rectangle 24"/>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7	</a:t>
                </a:r>
                <a:r>
                  <a:rPr lang="en-US" sz="700" b="1">
                    <a:solidFill>
                      <a:srgbClr val="275AFF"/>
                    </a:solidFill>
                    <a:latin typeface="Courier New" pitchFamily="49" charset="0"/>
                  </a:rPr>
                  <a:t>using</a:t>
                </a:r>
                <a:r>
                  <a:rPr lang="en-US" sz="700" b="1">
                    <a:latin typeface="Courier New" pitchFamily="49" charset="0"/>
                  </a:rPr>
                  <a:t> std::endl;</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0" name="Group 25"/>
            <p:cNvGrpSpPr>
              <a:grpSpLocks/>
            </p:cNvGrpSpPr>
            <p:nvPr/>
          </p:nvGrpSpPr>
          <p:grpSpPr bwMode="auto">
            <a:xfrm>
              <a:off x="0" y="2618"/>
              <a:ext cx="3072" cy="374"/>
              <a:chOff x="0" y="2618"/>
              <a:chExt cx="3072" cy="374"/>
            </a:xfrm>
          </p:grpSpPr>
          <p:sp>
            <p:nvSpPr>
              <p:cNvPr id="29778" name="Rectangle 26"/>
              <p:cNvSpPr>
                <a:spLocks noChangeArrowheads="1"/>
              </p:cNvSpPr>
              <p:nvPr/>
            </p:nvSpPr>
            <p:spPr bwMode="auto">
              <a:xfrm>
                <a:off x="0" y="261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9" name="Rectangle 27"/>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8	</a:t>
                </a:r>
                <a:r>
                  <a:rPr lang="en-US" sz="700" b="1">
                    <a:solidFill>
                      <a:srgbClr val="275AFF"/>
                    </a:solidFill>
                    <a:latin typeface="Courier New" pitchFamily="49" charset="0"/>
                  </a:rPr>
                  <a:t>using</a:t>
                </a:r>
                <a:r>
                  <a:rPr lang="en-US" sz="700" b="1">
                    <a:latin typeface="Courier New" pitchFamily="49" charset="0"/>
                  </a:rPr>
                  <a:t> std::ios;</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1" name="Group 28"/>
            <p:cNvGrpSpPr>
              <a:grpSpLocks/>
            </p:cNvGrpSpPr>
            <p:nvPr/>
          </p:nvGrpSpPr>
          <p:grpSpPr bwMode="auto">
            <a:xfrm>
              <a:off x="0" y="2992"/>
              <a:ext cx="3072" cy="374"/>
              <a:chOff x="0" y="2992"/>
              <a:chExt cx="3072" cy="374"/>
            </a:xfrm>
          </p:grpSpPr>
          <p:sp>
            <p:nvSpPr>
              <p:cNvPr id="29776" name="Rectangle 29"/>
              <p:cNvSpPr>
                <a:spLocks noChangeArrowheads="1"/>
              </p:cNvSpPr>
              <p:nvPr/>
            </p:nvSpPr>
            <p:spPr bwMode="auto">
              <a:xfrm>
                <a:off x="0" y="299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7" name="Rectangle 30"/>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9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2" name="Group 31"/>
            <p:cNvGrpSpPr>
              <a:grpSpLocks/>
            </p:cNvGrpSpPr>
            <p:nvPr/>
          </p:nvGrpSpPr>
          <p:grpSpPr bwMode="auto">
            <a:xfrm>
              <a:off x="0" y="3366"/>
              <a:ext cx="3072" cy="374"/>
              <a:chOff x="0" y="3366"/>
              <a:chExt cx="3072" cy="374"/>
            </a:xfrm>
          </p:grpSpPr>
          <p:sp>
            <p:nvSpPr>
              <p:cNvPr id="29774" name="Rectangle 32"/>
              <p:cNvSpPr>
                <a:spLocks noChangeArrowheads="1"/>
              </p:cNvSpPr>
              <p:nvPr/>
            </p:nvSpPr>
            <p:spPr bwMode="auto">
              <a:xfrm>
                <a:off x="0" y="336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5" name="Rectangle 33"/>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10	</a:t>
                </a:r>
                <a:r>
                  <a:rPr lang="en-US" sz="700" b="1">
                    <a:solidFill>
                      <a:srgbClr val="275AFF"/>
                    </a:solidFill>
                    <a:latin typeface="Courier New" pitchFamily="49" charset="0"/>
                  </a:rPr>
                  <a:t>#include</a:t>
                </a:r>
                <a:r>
                  <a:rPr lang="en-US" sz="700" b="1">
                    <a:latin typeface="Courier New" pitchFamily="49" charset="0"/>
                  </a:rPr>
                  <a:t> &lt;iomanip&gt;</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3" name="Group 34"/>
            <p:cNvGrpSpPr>
              <a:grpSpLocks/>
            </p:cNvGrpSpPr>
            <p:nvPr/>
          </p:nvGrpSpPr>
          <p:grpSpPr bwMode="auto">
            <a:xfrm>
              <a:off x="0" y="3740"/>
              <a:ext cx="3072" cy="374"/>
              <a:chOff x="0" y="3740"/>
              <a:chExt cx="3072" cy="374"/>
            </a:xfrm>
          </p:grpSpPr>
          <p:sp>
            <p:nvSpPr>
              <p:cNvPr id="29772" name="Rectangle 35"/>
              <p:cNvSpPr>
                <a:spLocks noChangeArrowheads="1"/>
              </p:cNvSpPr>
              <p:nvPr/>
            </p:nvSpPr>
            <p:spPr bwMode="auto">
              <a:xfrm>
                <a:off x="0" y="374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3" name="Rectangle 36"/>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11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4" name="Group 37"/>
            <p:cNvGrpSpPr>
              <a:grpSpLocks/>
            </p:cNvGrpSpPr>
            <p:nvPr/>
          </p:nvGrpSpPr>
          <p:grpSpPr bwMode="auto">
            <a:xfrm>
              <a:off x="0" y="4114"/>
              <a:ext cx="3072" cy="374"/>
              <a:chOff x="0" y="4114"/>
              <a:chExt cx="3072" cy="374"/>
            </a:xfrm>
          </p:grpSpPr>
          <p:sp>
            <p:nvSpPr>
              <p:cNvPr id="29770" name="Rectangle 38"/>
              <p:cNvSpPr>
                <a:spLocks noChangeArrowheads="1"/>
              </p:cNvSpPr>
              <p:nvPr/>
            </p:nvSpPr>
            <p:spPr bwMode="auto">
              <a:xfrm>
                <a:off x="0" y="411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1" name="Rectangle 39"/>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12	</a:t>
                </a:r>
                <a:r>
                  <a:rPr lang="en-US" sz="700" b="1">
                    <a:solidFill>
                      <a:srgbClr val="275AFF"/>
                    </a:solidFill>
                    <a:latin typeface="Courier New" pitchFamily="49" charset="0"/>
                  </a:rPr>
                  <a:t>using</a:t>
                </a:r>
                <a:r>
                  <a:rPr lang="en-US" sz="700" b="1">
                    <a:latin typeface="Courier New" pitchFamily="49" charset="0"/>
                  </a:rPr>
                  <a:t> std::setprecision;</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5" name="Group 40"/>
            <p:cNvGrpSpPr>
              <a:grpSpLocks/>
            </p:cNvGrpSpPr>
            <p:nvPr/>
          </p:nvGrpSpPr>
          <p:grpSpPr bwMode="auto">
            <a:xfrm>
              <a:off x="0" y="4488"/>
              <a:ext cx="3072" cy="374"/>
              <a:chOff x="0" y="4488"/>
              <a:chExt cx="3072" cy="374"/>
            </a:xfrm>
          </p:grpSpPr>
          <p:sp>
            <p:nvSpPr>
              <p:cNvPr id="29768" name="Rectangle 41"/>
              <p:cNvSpPr>
                <a:spLocks noChangeArrowheads="1"/>
              </p:cNvSpPr>
              <p:nvPr/>
            </p:nvSpPr>
            <p:spPr bwMode="auto">
              <a:xfrm>
                <a:off x="0" y="448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9" name="Rectangle 42"/>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13	</a:t>
                </a:r>
                <a:r>
                  <a:rPr lang="en-US" sz="700" b="1">
                    <a:solidFill>
                      <a:srgbClr val="275AFF"/>
                    </a:solidFill>
                    <a:latin typeface="Courier New" pitchFamily="49" charset="0"/>
                  </a:rPr>
                  <a:t>using</a:t>
                </a:r>
                <a:r>
                  <a:rPr lang="en-US" sz="700" b="1">
                    <a:latin typeface="Courier New" pitchFamily="49" charset="0"/>
                  </a:rPr>
                  <a:t> std::setiosflags;</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6" name="Group 43"/>
            <p:cNvGrpSpPr>
              <a:grpSpLocks/>
            </p:cNvGrpSpPr>
            <p:nvPr/>
          </p:nvGrpSpPr>
          <p:grpSpPr bwMode="auto">
            <a:xfrm>
              <a:off x="0" y="4862"/>
              <a:ext cx="3072" cy="374"/>
              <a:chOff x="0" y="4862"/>
              <a:chExt cx="3072" cy="374"/>
            </a:xfrm>
          </p:grpSpPr>
          <p:sp>
            <p:nvSpPr>
              <p:cNvPr id="29766" name="Rectangle 44"/>
              <p:cNvSpPr>
                <a:spLocks noChangeArrowheads="1"/>
              </p:cNvSpPr>
              <p:nvPr/>
            </p:nvSpPr>
            <p:spPr bwMode="auto">
              <a:xfrm>
                <a:off x="0" y="486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7" name="Rectangle 45"/>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14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7" name="Group 46"/>
            <p:cNvGrpSpPr>
              <a:grpSpLocks/>
            </p:cNvGrpSpPr>
            <p:nvPr/>
          </p:nvGrpSpPr>
          <p:grpSpPr bwMode="auto">
            <a:xfrm>
              <a:off x="0" y="5236"/>
              <a:ext cx="3072" cy="374"/>
              <a:chOff x="0" y="5236"/>
              <a:chExt cx="3072" cy="374"/>
            </a:xfrm>
          </p:grpSpPr>
          <p:sp>
            <p:nvSpPr>
              <p:cNvPr id="29764" name="Rectangle 47"/>
              <p:cNvSpPr>
                <a:spLocks noChangeArrowheads="1"/>
              </p:cNvSpPr>
              <p:nvPr/>
            </p:nvSpPr>
            <p:spPr bwMode="auto">
              <a:xfrm>
                <a:off x="0" y="523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5" name="Rectangle 48"/>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15	</a:t>
                </a:r>
                <a:r>
                  <a:rPr lang="en-US" sz="700" b="1">
                    <a:solidFill>
                      <a:srgbClr val="275AFF"/>
                    </a:solidFill>
                    <a:latin typeface="Courier New" pitchFamily="49" charset="0"/>
                  </a:rPr>
                  <a:t>int</a:t>
                </a:r>
                <a:r>
                  <a:rPr lang="en-US" sz="700" b="1">
                    <a:latin typeface="Courier New" pitchFamily="49" charset="0"/>
                  </a:rPr>
                  <a:t> main()</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8" name="Group 49"/>
            <p:cNvGrpSpPr>
              <a:grpSpLocks/>
            </p:cNvGrpSpPr>
            <p:nvPr/>
          </p:nvGrpSpPr>
          <p:grpSpPr bwMode="auto">
            <a:xfrm>
              <a:off x="0" y="5610"/>
              <a:ext cx="3072" cy="374"/>
              <a:chOff x="0" y="5610"/>
              <a:chExt cx="3072" cy="374"/>
            </a:xfrm>
          </p:grpSpPr>
          <p:sp>
            <p:nvSpPr>
              <p:cNvPr id="29762" name="Rectangle 50"/>
              <p:cNvSpPr>
                <a:spLocks noChangeArrowheads="1"/>
              </p:cNvSpPr>
              <p:nvPr/>
            </p:nvSpPr>
            <p:spPr bwMode="auto">
              <a:xfrm>
                <a:off x="0" y="561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3" name="Rectangle 51"/>
              <p:cNvSpPr>
                <a:spLocks noChangeArrowheads="1"/>
              </p:cNvSpPr>
              <p:nvPr/>
            </p:nvSpPr>
            <p:spPr bwMode="auto">
              <a:xfrm>
                <a:off x="0" y="561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16	</a:t>
                </a:r>
                <a:r>
                  <a:rPr lang="en-US" sz="700" b="1">
                    <a:latin typeface="Courier New" pitchFamily="49" charset="0"/>
                  </a:rPr>
                  <a:t>{</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9" name="Group 52"/>
            <p:cNvGrpSpPr>
              <a:grpSpLocks/>
            </p:cNvGrpSpPr>
            <p:nvPr/>
          </p:nvGrpSpPr>
          <p:grpSpPr bwMode="auto">
            <a:xfrm>
              <a:off x="0" y="5984"/>
              <a:ext cx="3072" cy="374"/>
              <a:chOff x="0" y="5984"/>
              <a:chExt cx="3072" cy="374"/>
            </a:xfrm>
          </p:grpSpPr>
          <p:sp>
            <p:nvSpPr>
              <p:cNvPr id="29760" name="Rectangle 53"/>
              <p:cNvSpPr>
                <a:spLocks noChangeArrowheads="1"/>
              </p:cNvSpPr>
              <p:nvPr/>
            </p:nvSpPr>
            <p:spPr bwMode="auto">
              <a:xfrm>
                <a:off x="0" y="598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1" name="Rectangle 54"/>
              <p:cNvSpPr>
                <a:spLocks noChangeArrowheads="1"/>
              </p:cNvSpPr>
              <p:nvPr/>
            </p:nvSpPr>
            <p:spPr bwMode="auto">
              <a:xfrm>
                <a:off x="0" y="598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17	</a:t>
                </a:r>
                <a:r>
                  <a:rPr lang="en-US" sz="700" b="1">
                    <a:latin typeface="Courier New" pitchFamily="49" charset="0"/>
                  </a:rPr>
                  <a:t>   </a:t>
                </a:r>
                <a:r>
                  <a:rPr lang="en-US" sz="700" b="1">
                    <a:solidFill>
                      <a:srgbClr val="275AFF"/>
                    </a:solidFill>
                    <a:latin typeface="Courier New" pitchFamily="49" charset="0"/>
                  </a:rPr>
                  <a:t>int</a:t>
                </a:r>
                <a:r>
                  <a:rPr lang="en-US" sz="700" b="1">
                    <a:latin typeface="Courier New" pitchFamily="49" charset="0"/>
                  </a:rPr>
                  <a:t> total,        </a:t>
                </a:r>
                <a:r>
                  <a:rPr lang="en-US" sz="700" b="1">
                    <a:solidFill>
                      <a:srgbClr val="33CC33"/>
                    </a:solidFill>
                    <a:latin typeface="Courier New" pitchFamily="49" charset="0"/>
                  </a:rPr>
                  <a:t>// sum of grades</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0" name="Group 55"/>
            <p:cNvGrpSpPr>
              <a:grpSpLocks/>
            </p:cNvGrpSpPr>
            <p:nvPr/>
          </p:nvGrpSpPr>
          <p:grpSpPr bwMode="auto">
            <a:xfrm>
              <a:off x="0" y="6358"/>
              <a:ext cx="3072" cy="374"/>
              <a:chOff x="0" y="6358"/>
              <a:chExt cx="3072" cy="374"/>
            </a:xfrm>
          </p:grpSpPr>
          <p:sp>
            <p:nvSpPr>
              <p:cNvPr id="29758" name="Rectangle 56"/>
              <p:cNvSpPr>
                <a:spLocks noChangeArrowheads="1"/>
              </p:cNvSpPr>
              <p:nvPr/>
            </p:nvSpPr>
            <p:spPr bwMode="auto">
              <a:xfrm>
                <a:off x="0" y="635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9" name="Rectangle 57"/>
              <p:cNvSpPr>
                <a:spLocks noChangeArrowheads="1"/>
              </p:cNvSpPr>
              <p:nvPr/>
            </p:nvSpPr>
            <p:spPr bwMode="auto">
              <a:xfrm>
                <a:off x="0" y="635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18	</a:t>
                </a:r>
                <a:r>
                  <a:rPr lang="en-US" sz="700" b="1">
                    <a:latin typeface="Courier New" pitchFamily="49" charset="0"/>
                  </a:rPr>
                  <a:t>       gradeCounter, </a:t>
                </a:r>
                <a:r>
                  <a:rPr lang="en-US" sz="700" b="1">
                    <a:solidFill>
                      <a:srgbClr val="33CC33"/>
                    </a:solidFill>
                    <a:latin typeface="Courier New" pitchFamily="49" charset="0"/>
                  </a:rPr>
                  <a:t>// number of grades entered</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1" name="Group 58"/>
            <p:cNvGrpSpPr>
              <a:grpSpLocks/>
            </p:cNvGrpSpPr>
            <p:nvPr/>
          </p:nvGrpSpPr>
          <p:grpSpPr bwMode="auto">
            <a:xfrm>
              <a:off x="0" y="6732"/>
              <a:ext cx="3072" cy="374"/>
              <a:chOff x="0" y="6732"/>
              <a:chExt cx="3072" cy="374"/>
            </a:xfrm>
          </p:grpSpPr>
          <p:sp>
            <p:nvSpPr>
              <p:cNvPr id="29756" name="Rectangle 59"/>
              <p:cNvSpPr>
                <a:spLocks noChangeArrowheads="1"/>
              </p:cNvSpPr>
              <p:nvPr/>
            </p:nvSpPr>
            <p:spPr bwMode="auto">
              <a:xfrm>
                <a:off x="0" y="673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7" name="Rectangle 60"/>
              <p:cNvSpPr>
                <a:spLocks noChangeArrowheads="1"/>
              </p:cNvSpPr>
              <p:nvPr/>
            </p:nvSpPr>
            <p:spPr bwMode="auto">
              <a:xfrm>
                <a:off x="0" y="673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19	</a:t>
                </a:r>
                <a:r>
                  <a:rPr lang="en-US" sz="700" b="1">
                    <a:latin typeface="Courier New" pitchFamily="49" charset="0"/>
                  </a:rPr>
                  <a:t>       grade;        </a:t>
                </a:r>
                <a:r>
                  <a:rPr lang="en-US" sz="700" b="1">
                    <a:solidFill>
                      <a:srgbClr val="33CC33"/>
                    </a:solidFill>
                    <a:latin typeface="Courier New" pitchFamily="49" charset="0"/>
                  </a:rPr>
                  <a:t>// one grade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2" name="Group 61"/>
            <p:cNvGrpSpPr>
              <a:grpSpLocks/>
            </p:cNvGrpSpPr>
            <p:nvPr/>
          </p:nvGrpSpPr>
          <p:grpSpPr bwMode="auto">
            <a:xfrm>
              <a:off x="0" y="7106"/>
              <a:ext cx="3072" cy="374"/>
              <a:chOff x="0" y="7106"/>
              <a:chExt cx="3072" cy="374"/>
            </a:xfrm>
          </p:grpSpPr>
          <p:sp>
            <p:nvSpPr>
              <p:cNvPr id="29754" name="Rectangle 62"/>
              <p:cNvSpPr>
                <a:spLocks noChangeArrowheads="1"/>
              </p:cNvSpPr>
              <p:nvPr/>
            </p:nvSpPr>
            <p:spPr bwMode="auto">
              <a:xfrm>
                <a:off x="0" y="710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5" name="Rectangle 63"/>
              <p:cNvSpPr>
                <a:spLocks noChangeArrowheads="1"/>
              </p:cNvSpPr>
              <p:nvPr/>
            </p:nvSpPr>
            <p:spPr bwMode="auto">
              <a:xfrm>
                <a:off x="0" y="710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20	</a:t>
                </a:r>
                <a:r>
                  <a:rPr lang="en-US" sz="700" b="1">
                    <a:latin typeface="Courier New" pitchFamily="49" charset="0"/>
                  </a:rPr>
                  <a:t>   </a:t>
                </a:r>
                <a:r>
                  <a:rPr lang="en-US" sz="700" b="1">
                    <a:solidFill>
                      <a:srgbClr val="275AFF"/>
                    </a:solidFill>
                    <a:latin typeface="Courier New" pitchFamily="49" charset="0"/>
                  </a:rPr>
                  <a:t>double</a:t>
                </a:r>
                <a:r>
                  <a:rPr lang="en-US" sz="700" b="1">
                    <a:latin typeface="Courier New" pitchFamily="49" charset="0"/>
                  </a:rPr>
                  <a:t> average;   </a:t>
                </a:r>
                <a:r>
                  <a:rPr lang="en-US" sz="700" b="1">
                    <a:solidFill>
                      <a:srgbClr val="33CC33"/>
                    </a:solidFill>
                    <a:latin typeface="Courier New" pitchFamily="49" charset="0"/>
                  </a:rPr>
                  <a:t>// number with decimal point for average</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3" name="Group 64"/>
            <p:cNvGrpSpPr>
              <a:grpSpLocks/>
            </p:cNvGrpSpPr>
            <p:nvPr/>
          </p:nvGrpSpPr>
          <p:grpSpPr bwMode="auto">
            <a:xfrm>
              <a:off x="0" y="7480"/>
              <a:ext cx="3072" cy="374"/>
              <a:chOff x="0" y="7480"/>
              <a:chExt cx="3072" cy="374"/>
            </a:xfrm>
          </p:grpSpPr>
          <p:sp>
            <p:nvSpPr>
              <p:cNvPr id="29752" name="Rectangle 65"/>
              <p:cNvSpPr>
                <a:spLocks noChangeArrowheads="1"/>
              </p:cNvSpPr>
              <p:nvPr/>
            </p:nvSpPr>
            <p:spPr bwMode="auto">
              <a:xfrm>
                <a:off x="0" y="748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3" name="Rectangle 66"/>
              <p:cNvSpPr>
                <a:spLocks noChangeArrowheads="1"/>
              </p:cNvSpPr>
              <p:nvPr/>
            </p:nvSpPr>
            <p:spPr bwMode="auto">
              <a:xfrm>
                <a:off x="0" y="748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21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4" name="Group 67"/>
            <p:cNvGrpSpPr>
              <a:grpSpLocks/>
            </p:cNvGrpSpPr>
            <p:nvPr/>
          </p:nvGrpSpPr>
          <p:grpSpPr bwMode="auto">
            <a:xfrm>
              <a:off x="0" y="7854"/>
              <a:ext cx="3072" cy="374"/>
              <a:chOff x="0" y="7854"/>
              <a:chExt cx="3072" cy="374"/>
            </a:xfrm>
          </p:grpSpPr>
          <p:sp>
            <p:nvSpPr>
              <p:cNvPr id="29750" name="Rectangle 68"/>
              <p:cNvSpPr>
                <a:spLocks noChangeArrowheads="1"/>
              </p:cNvSpPr>
              <p:nvPr/>
            </p:nvSpPr>
            <p:spPr bwMode="auto">
              <a:xfrm>
                <a:off x="0" y="785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1" name="Rectangle 69"/>
              <p:cNvSpPr>
                <a:spLocks noChangeArrowheads="1"/>
              </p:cNvSpPr>
              <p:nvPr/>
            </p:nvSpPr>
            <p:spPr bwMode="auto">
              <a:xfrm>
                <a:off x="0" y="785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22	   // initialization phase</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5" name="Group 70"/>
            <p:cNvGrpSpPr>
              <a:grpSpLocks/>
            </p:cNvGrpSpPr>
            <p:nvPr/>
          </p:nvGrpSpPr>
          <p:grpSpPr bwMode="auto">
            <a:xfrm>
              <a:off x="0" y="8228"/>
              <a:ext cx="3072" cy="374"/>
              <a:chOff x="0" y="8228"/>
              <a:chExt cx="3072" cy="374"/>
            </a:xfrm>
          </p:grpSpPr>
          <p:sp>
            <p:nvSpPr>
              <p:cNvPr id="29748" name="Rectangle 71"/>
              <p:cNvSpPr>
                <a:spLocks noChangeArrowheads="1"/>
              </p:cNvSpPr>
              <p:nvPr/>
            </p:nvSpPr>
            <p:spPr bwMode="auto">
              <a:xfrm>
                <a:off x="0" y="822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9" name="Rectangle 72"/>
              <p:cNvSpPr>
                <a:spLocks noChangeArrowheads="1"/>
              </p:cNvSpPr>
              <p:nvPr/>
            </p:nvSpPr>
            <p:spPr bwMode="auto">
              <a:xfrm>
                <a:off x="0" y="822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23	</a:t>
                </a:r>
                <a:r>
                  <a:rPr lang="en-US" sz="700" b="1">
                    <a:latin typeface="Courier New" pitchFamily="49" charset="0"/>
                  </a:rPr>
                  <a:t>   total = 0;</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6" name="Group 73"/>
            <p:cNvGrpSpPr>
              <a:grpSpLocks/>
            </p:cNvGrpSpPr>
            <p:nvPr/>
          </p:nvGrpSpPr>
          <p:grpSpPr bwMode="auto">
            <a:xfrm>
              <a:off x="0" y="8602"/>
              <a:ext cx="3072" cy="374"/>
              <a:chOff x="0" y="8602"/>
              <a:chExt cx="3072" cy="374"/>
            </a:xfrm>
          </p:grpSpPr>
          <p:sp>
            <p:nvSpPr>
              <p:cNvPr id="29746" name="Rectangle 74"/>
              <p:cNvSpPr>
                <a:spLocks noChangeArrowheads="1"/>
              </p:cNvSpPr>
              <p:nvPr/>
            </p:nvSpPr>
            <p:spPr bwMode="auto">
              <a:xfrm>
                <a:off x="0" y="860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7" name="Rectangle 75"/>
              <p:cNvSpPr>
                <a:spLocks noChangeArrowheads="1"/>
              </p:cNvSpPr>
              <p:nvPr/>
            </p:nvSpPr>
            <p:spPr bwMode="auto">
              <a:xfrm>
                <a:off x="0" y="860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24	</a:t>
                </a:r>
                <a:r>
                  <a:rPr lang="en-US" sz="700" b="1">
                    <a:latin typeface="Courier New" pitchFamily="49" charset="0"/>
                  </a:rPr>
                  <a:t>   gradeCounter = 0;</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7" name="Group 76"/>
            <p:cNvGrpSpPr>
              <a:grpSpLocks/>
            </p:cNvGrpSpPr>
            <p:nvPr/>
          </p:nvGrpSpPr>
          <p:grpSpPr bwMode="auto">
            <a:xfrm>
              <a:off x="0" y="8976"/>
              <a:ext cx="3072" cy="374"/>
              <a:chOff x="0" y="8976"/>
              <a:chExt cx="3072" cy="374"/>
            </a:xfrm>
          </p:grpSpPr>
          <p:sp>
            <p:nvSpPr>
              <p:cNvPr id="29744" name="Rectangle 77"/>
              <p:cNvSpPr>
                <a:spLocks noChangeArrowheads="1"/>
              </p:cNvSpPr>
              <p:nvPr/>
            </p:nvSpPr>
            <p:spPr bwMode="auto">
              <a:xfrm>
                <a:off x="0" y="897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5" name="Rectangle 78"/>
              <p:cNvSpPr>
                <a:spLocks noChangeArrowheads="1"/>
              </p:cNvSpPr>
              <p:nvPr/>
            </p:nvSpPr>
            <p:spPr bwMode="auto">
              <a:xfrm>
                <a:off x="0" y="897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25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8" name="Group 79"/>
            <p:cNvGrpSpPr>
              <a:grpSpLocks/>
            </p:cNvGrpSpPr>
            <p:nvPr/>
          </p:nvGrpSpPr>
          <p:grpSpPr bwMode="auto">
            <a:xfrm>
              <a:off x="0" y="9350"/>
              <a:ext cx="3072" cy="374"/>
              <a:chOff x="0" y="9350"/>
              <a:chExt cx="3072" cy="374"/>
            </a:xfrm>
          </p:grpSpPr>
          <p:sp>
            <p:nvSpPr>
              <p:cNvPr id="29742" name="Rectangle 80"/>
              <p:cNvSpPr>
                <a:spLocks noChangeArrowheads="1"/>
              </p:cNvSpPr>
              <p:nvPr/>
            </p:nvSpPr>
            <p:spPr bwMode="auto">
              <a:xfrm>
                <a:off x="0" y="935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3" name="Rectangle 81"/>
              <p:cNvSpPr>
                <a:spLocks noChangeArrowheads="1"/>
              </p:cNvSpPr>
              <p:nvPr/>
            </p:nvSpPr>
            <p:spPr bwMode="auto">
              <a:xfrm>
                <a:off x="0" y="935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26	   // processing phase</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9" name="Group 82"/>
            <p:cNvGrpSpPr>
              <a:grpSpLocks/>
            </p:cNvGrpSpPr>
            <p:nvPr/>
          </p:nvGrpSpPr>
          <p:grpSpPr bwMode="auto">
            <a:xfrm>
              <a:off x="0" y="9724"/>
              <a:ext cx="3072" cy="374"/>
              <a:chOff x="0" y="9724"/>
              <a:chExt cx="3072" cy="374"/>
            </a:xfrm>
          </p:grpSpPr>
          <p:sp>
            <p:nvSpPr>
              <p:cNvPr id="29740" name="Rectangle 83"/>
              <p:cNvSpPr>
                <a:spLocks noChangeArrowheads="1"/>
              </p:cNvSpPr>
              <p:nvPr/>
            </p:nvSpPr>
            <p:spPr bwMode="auto">
              <a:xfrm>
                <a:off x="0" y="972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1" name="Rectangle 84"/>
              <p:cNvSpPr>
                <a:spLocks noChangeArrowheads="1"/>
              </p:cNvSpPr>
              <p:nvPr/>
            </p:nvSpPr>
            <p:spPr bwMode="auto">
              <a:xfrm>
                <a:off x="0" y="972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27	</a:t>
                </a:r>
                <a:r>
                  <a:rPr lang="en-US" sz="700" b="1">
                    <a:latin typeface="Courier New" pitchFamily="49" charset="0"/>
                  </a:rPr>
                  <a:t>   cout &lt;&lt; "Enter grade, -1 to end: ";    </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30" name="Group 85"/>
            <p:cNvGrpSpPr>
              <a:grpSpLocks/>
            </p:cNvGrpSpPr>
            <p:nvPr/>
          </p:nvGrpSpPr>
          <p:grpSpPr bwMode="auto">
            <a:xfrm>
              <a:off x="0" y="10098"/>
              <a:ext cx="3072" cy="374"/>
              <a:chOff x="0" y="10098"/>
              <a:chExt cx="3072" cy="374"/>
            </a:xfrm>
          </p:grpSpPr>
          <p:sp>
            <p:nvSpPr>
              <p:cNvPr id="29738" name="Rectangle 86"/>
              <p:cNvSpPr>
                <a:spLocks noChangeArrowheads="1"/>
              </p:cNvSpPr>
              <p:nvPr/>
            </p:nvSpPr>
            <p:spPr bwMode="auto">
              <a:xfrm>
                <a:off x="0" y="1009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39" name="Rectangle 87"/>
              <p:cNvSpPr>
                <a:spLocks noChangeArrowheads="1"/>
              </p:cNvSpPr>
              <p:nvPr/>
            </p:nvSpPr>
            <p:spPr bwMode="auto">
              <a:xfrm>
                <a:off x="0" y="1009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28	</a:t>
                </a:r>
                <a:r>
                  <a:rPr lang="en-US" sz="700" b="1">
                    <a:latin typeface="Courier New" pitchFamily="49" charset="0"/>
                  </a:rPr>
                  <a:t>   cin &gt;&gt; grade;                         </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31" name="Group 88"/>
            <p:cNvGrpSpPr>
              <a:grpSpLocks/>
            </p:cNvGrpSpPr>
            <p:nvPr/>
          </p:nvGrpSpPr>
          <p:grpSpPr bwMode="auto">
            <a:xfrm>
              <a:off x="0" y="10472"/>
              <a:ext cx="3072" cy="374"/>
              <a:chOff x="0" y="10472"/>
              <a:chExt cx="3072" cy="374"/>
            </a:xfrm>
          </p:grpSpPr>
          <p:sp>
            <p:nvSpPr>
              <p:cNvPr id="29736" name="Rectangle 89"/>
              <p:cNvSpPr>
                <a:spLocks noChangeArrowheads="1"/>
              </p:cNvSpPr>
              <p:nvPr/>
            </p:nvSpPr>
            <p:spPr bwMode="auto">
              <a:xfrm>
                <a:off x="0" y="1047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37" name="Rectangle 90"/>
              <p:cNvSpPr>
                <a:spLocks noChangeArrowheads="1"/>
              </p:cNvSpPr>
              <p:nvPr/>
            </p:nvSpPr>
            <p:spPr bwMode="auto">
              <a:xfrm>
                <a:off x="0" y="1047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29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9794" name="Group 91"/>
            <p:cNvGrpSpPr>
              <a:grpSpLocks/>
            </p:cNvGrpSpPr>
            <p:nvPr/>
          </p:nvGrpSpPr>
          <p:grpSpPr bwMode="auto">
            <a:xfrm>
              <a:off x="0" y="10846"/>
              <a:ext cx="3072" cy="374"/>
              <a:chOff x="0" y="10846"/>
              <a:chExt cx="3072" cy="374"/>
            </a:xfrm>
          </p:grpSpPr>
          <p:sp>
            <p:nvSpPr>
              <p:cNvPr id="29734" name="Rectangle 92"/>
              <p:cNvSpPr>
                <a:spLocks noChangeArrowheads="1"/>
              </p:cNvSpPr>
              <p:nvPr/>
            </p:nvSpPr>
            <p:spPr bwMode="auto">
              <a:xfrm>
                <a:off x="0" y="1084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35" name="Rectangle 93"/>
              <p:cNvSpPr>
                <a:spLocks noChangeArrowheads="1"/>
              </p:cNvSpPr>
              <p:nvPr/>
            </p:nvSpPr>
            <p:spPr bwMode="auto">
              <a:xfrm>
                <a:off x="0" y="1084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30	</a:t>
                </a:r>
                <a:r>
                  <a:rPr lang="en-US" sz="700" b="1">
                    <a:latin typeface="Courier New" pitchFamily="49" charset="0"/>
                  </a:rPr>
                  <a:t>   </a:t>
                </a:r>
                <a:r>
                  <a:rPr lang="en-US" sz="700" b="1">
                    <a:solidFill>
                      <a:srgbClr val="275AFF"/>
                    </a:solidFill>
                    <a:latin typeface="Courier New" pitchFamily="49" charset="0"/>
                  </a:rPr>
                  <a:t>while</a:t>
                </a:r>
                <a:r>
                  <a:rPr lang="en-US" sz="700" b="1">
                    <a:latin typeface="Courier New" pitchFamily="49" charset="0"/>
                  </a:rPr>
                  <a:t> ( grade != -1 ) {                  </a:t>
                </a:r>
              </a:p>
              <a:p>
                <a:pPr>
                  <a:spcBef>
                    <a:spcPct val="0"/>
                  </a:spcBef>
                  <a:tabLst>
                    <a:tab pos="139700" algn="r"/>
                    <a:tab pos="292100" algn="l"/>
                  </a:tabLst>
                </a:pPr>
                <a:endParaRPr lang="en-US" sz="700" b="1">
                  <a:solidFill>
                    <a:schemeClr val="tx1"/>
                  </a:solidFill>
                  <a:latin typeface="Courier New" pitchFamily="49" charset="0"/>
                </a:endParaRPr>
              </a:p>
            </p:txBody>
          </p:sp>
        </p:grpSp>
      </p:grpSp>
      <p:grpSp>
        <p:nvGrpSpPr>
          <p:cNvPr id="29795" name="Group 102"/>
          <p:cNvGrpSpPr>
            <a:grpSpLocks/>
          </p:cNvGrpSpPr>
          <p:nvPr/>
        </p:nvGrpSpPr>
        <p:grpSpPr bwMode="auto">
          <a:xfrm>
            <a:off x="1676400" y="3276600"/>
            <a:ext cx="5105400" cy="1143000"/>
            <a:chOff x="1152" y="384"/>
            <a:chExt cx="3216" cy="720"/>
          </a:xfrm>
        </p:grpSpPr>
        <p:sp>
          <p:nvSpPr>
            <p:cNvPr id="29702" name="Rectangle 97"/>
            <p:cNvSpPr>
              <a:spLocks noChangeArrowheads="1"/>
            </p:cNvSpPr>
            <p:nvPr/>
          </p:nvSpPr>
          <p:spPr bwMode="auto">
            <a:xfrm>
              <a:off x="2544" y="384"/>
              <a:ext cx="1824" cy="332"/>
            </a:xfrm>
            <a:prstGeom prst="rect">
              <a:avLst/>
            </a:prstGeom>
            <a:solidFill>
              <a:srgbClr val="99CCFF"/>
            </a:solidFill>
            <a:ln w="9525">
              <a:solidFill>
                <a:schemeClr val="tx1"/>
              </a:solidFill>
              <a:miter lim="800000"/>
              <a:headEnd/>
              <a:tailEnd/>
            </a:ln>
          </p:spPr>
          <p:txBody>
            <a:bodyPr>
              <a:spAutoFit/>
            </a:bodyPr>
            <a:lstStyle/>
            <a:p>
              <a:pPr eaLnBrk="1" hangingPunct="1">
                <a:spcBef>
                  <a:spcPct val="0"/>
                </a:spcBef>
              </a:pPr>
              <a:r>
                <a:rPr lang="en-US" sz="1400">
                  <a:solidFill>
                    <a:schemeClr val="tx1"/>
                  </a:solidFill>
                </a:rPr>
                <a:t>Data type </a:t>
              </a:r>
              <a:r>
                <a:rPr lang="en-US" sz="1400" b="1">
                  <a:solidFill>
                    <a:schemeClr val="tx1"/>
                  </a:solidFill>
                  <a:latin typeface="Courier New" pitchFamily="49" charset="0"/>
                  <a:cs typeface="Courier New" pitchFamily="49" charset="0"/>
                </a:rPr>
                <a:t>double</a:t>
              </a:r>
              <a:r>
                <a:rPr lang="en-US" sz="1400">
                  <a:solidFill>
                    <a:schemeClr val="tx1"/>
                  </a:solidFill>
                </a:rPr>
                <a:t> used to represent decimal numbers.</a:t>
              </a:r>
              <a:endParaRPr lang="en-US" sz="2400">
                <a:solidFill>
                  <a:schemeClr val="tx1"/>
                </a:solidFill>
              </a:endParaRPr>
            </a:p>
          </p:txBody>
        </p:sp>
        <p:sp>
          <p:nvSpPr>
            <p:cNvPr id="29703" name="Line 98"/>
            <p:cNvSpPr>
              <a:spLocks noChangeShapeType="1"/>
            </p:cNvSpPr>
            <p:nvPr/>
          </p:nvSpPr>
          <p:spPr bwMode="auto">
            <a:xfrm flipH="1">
              <a:off x="1152" y="624"/>
              <a:ext cx="1392" cy="480"/>
            </a:xfrm>
            <a:prstGeom prst="line">
              <a:avLst/>
            </a:prstGeom>
            <a:noFill/>
            <a:ln w="9525">
              <a:solidFill>
                <a:schemeClr val="tx1"/>
              </a:solidFill>
              <a:round/>
              <a:headEnd/>
              <a:tailEnd type="triangle" w="med" len="med"/>
            </a:ln>
          </p:spPr>
          <p:txBody>
            <a:bodyPr anchor="ctr">
              <a:spAutoFit/>
            </a:bodyPr>
            <a:lstStyle/>
            <a:p>
              <a:endParaRPr lang="ar-EG"/>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9795"/>
                                        </p:tgtEl>
                                        <p:attrNameLst>
                                          <p:attrName>style.visibility</p:attrName>
                                        </p:attrNameLst>
                                      </p:cBhvr>
                                      <p:to>
                                        <p:strVal val="visible"/>
                                      </p:to>
                                    </p:set>
                                  </p:childTnLst>
                                  <p:subTnLst>
                                    <p:set>
                                      <p:cBhvr override="childStyle">
                                        <p:cTn dur="1" fill="hold" display="0" masterRel="nextClick" afterEffect="1"/>
                                        <p:tgtEl>
                                          <p:spTgt spid="2979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
          <p:cNvSpPr>
            <a:spLocks noGrp="1" noChangeArrowheads="1"/>
          </p:cNvSpPr>
          <p:nvPr>
            <p:ph type="sldNum" sz="quarter" idx="10"/>
          </p:nvPr>
        </p:nvSpPr>
        <p:spPr>
          <a:noFill/>
        </p:spPr>
        <p:txBody>
          <a:bodyPr/>
          <a:lstStyle/>
          <a:p>
            <a:fld id="{1240B034-4FA9-4308-B56A-5D0B91EF733C}" type="slidenum">
              <a:rPr lang="en-US" smtClean="0"/>
              <a:pPr/>
              <a:t>28</a:t>
            </a:fld>
            <a:endParaRPr lang="en-US" smtClean="0"/>
          </a:p>
        </p:txBody>
      </p:sp>
      <p:sp>
        <p:nvSpPr>
          <p:cNvPr id="30723" name="Rectangle 2"/>
          <p:cNvSpPr>
            <a:spLocks noGrp="1" noChangeArrowheads="1"/>
          </p:cNvSpPr>
          <p:nvPr>
            <p:ph type="subTitle" idx="1"/>
          </p:nvPr>
        </p:nvSpPr>
        <p:spPr/>
        <p:txBody>
          <a:bodyPr/>
          <a:lstStyle/>
          <a:p>
            <a:pPr eaLnBrk="1" hangingPunct="1"/>
            <a:r>
              <a:rPr lang="en-US" sz="1600" smtClean="0">
                <a:cs typeface="Times New Roman" pitchFamily="18" charset="0"/>
              </a:rPr>
              <a:t>3.  Calculate Average</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3.1  Print Results</a:t>
            </a:r>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r>
              <a:rPr lang="en-US" sz="1600" smtClean="0"/>
              <a:t>Program Output</a:t>
            </a:r>
          </a:p>
        </p:txBody>
      </p:sp>
      <p:grpSp>
        <p:nvGrpSpPr>
          <p:cNvPr id="2" name="Group 3"/>
          <p:cNvGrpSpPr>
            <a:grpSpLocks/>
          </p:cNvGrpSpPr>
          <p:nvPr/>
        </p:nvGrpSpPr>
        <p:grpSpPr bwMode="auto">
          <a:xfrm>
            <a:off x="0" y="0"/>
            <a:ext cx="6781800" cy="3788154"/>
            <a:chOff x="0" y="0"/>
            <a:chExt cx="3072" cy="6830"/>
          </a:xfrm>
        </p:grpSpPr>
        <p:grpSp>
          <p:nvGrpSpPr>
            <p:cNvPr id="3" name="Group 4"/>
            <p:cNvGrpSpPr>
              <a:grpSpLocks/>
            </p:cNvGrpSpPr>
            <p:nvPr/>
          </p:nvGrpSpPr>
          <p:grpSpPr bwMode="auto">
            <a:xfrm>
              <a:off x="0" y="0"/>
              <a:ext cx="3072" cy="472"/>
              <a:chOff x="0" y="0"/>
              <a:chExt cx="3072" cy="472"/>
            </a:xfrm>
          </p:grpSpPr>
          <p:sp>
            <p:nvSpPr>
              <p:cNvPr id="30789" name="Rectangle 5"/>
              <p:cNvSpPr>
                <a:spLocks noChangeArrowheads="1"/>
              </p:cNvSpPr>
              <p:nvPr/>
            </p:nvSpPr>
            <p:spPr bwMode="auto">
              <a:xfrm>
                <a:off x="0" y="0"/>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90" name="Rectangle 6"/>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31	</a:t>
                </a:r>
                <a:r>
                  <a:rPr lang="en-US" sz="1100" b="1">
                    <a:latin typeface="Courier New" pitchFamily="49" charset="0"/>
                  </a:rPr>
                  <a:t>      total = total + grade;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4" name="Group 7"/>
            <p:cNvGrpSpPr>
              <a:grpSpLocks/>
            </p:cNvGrpSpPr>
            <p:nvPr/>
          </p:nvGrpSpPr>
          <p:grpSpPr bwMode="auto">
            <a:xfrm>
              <a:off x="0" y="374"/>
              <a:ext cx="3072" cy="472"/>
              <a:chOff x="0" y="374"/>
              <a:chExt cx="3072" cy="472"/>
            </a:xfrm>
          </p:grpSpPr>
          <p:sp>
            <p:nvSpPr>
              <p:cNvPr id="30787" name="Rectangle 8"/>
              <p:cNvSpPr>
                <a:spLocks noChangeArrowheads="1"/>
              </p:cNvSpPr>
              <p:nvPr/>
            </p:nvSpPr>
            <p:spPr bwMode="auto">
              <a:xfrm>
                <a:off x="0" y="374"/>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8" name="Rectangle 9"/>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32	</a:t>
                </a:r>
                <a:r>
                  <a:rPr lang="en-US" sz="1100" b="1">
                    <a:latin typeface="Courier New" pitchFamily="49" charset="0"/>
                  </a:rPr>
                  <a:t>      gradeCounter = gradeCounter + 1;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5" name="Group 10"/>
            <p:cNvGrpSpPr>
              <a:grpSpLocks/>
            </p:cNvGrpSpPr>
            <p:nvPr/>
          </p:nvGrpSpPr>
          <p:grpSpPr bwMode="auto">
            <a:xfrm>
              <a:off x="0" y="748"/>
              <a:ext cx="3072" cy="472"/>
              <a:chOff x="0" y="748"/>
              <a:chExt cx="3072" cy="472"/>
            </a:xfrm>
          </p:grpSpPr>
          <p:sp>
            <p:nvSpPr>
              <p:cNvPr id="30785" name="Rectangle 11"/>
              <p:cNvSpPr>
                <a:spLocks noChangeArrowheads="1"/>
              </p:cNvSpPr>
              <p:nvPr/>
            </p:nvSpPr>
            <p:spPr bwMode="auto">
              <a:xfrm>
                <a:off x="0" y="748"/>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6" name="Rectangle 12"/>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dirty="0">
                    <a:solidFill>
                      <a:srgbClr val="33CC33"/>
                    </a:solidFill>
                    <a:latin typeface="Courier New" pitchFamily="49" charset="0"/>
                  </a:rPr>
                  <a:t>	33	</a:t>
                </a:r>
                <a:r>
                  <a:rPr lang="en-US" sz="1100" b="1" dirty="0">
                    <a:latin typeface="Courier New" pitchFamily="49" charset="0"/>
                  </a:rPr>
                  <a:t>      </a:t>
                </a:r>
                <a:r>
                  <a:rPr lang="en-US" sz="1100" b="1" dirty="0" err="1">
                    <a:latin typeface="Courier New" pitchFamily="49" charset="0"/>
                  </a:rPr>
                  <a:t>cout</a:t>
                </a:r>
                <a:r>
                  <a:rPr lang="en-US" sz="1100" b="1" dirty="0">
                    <a:latin typeface="Courier New" pitchFamily="49" charset="0"/>
                  </a:rPr>
                  <a:t> &lt;&lt; "Enter grade, -1 to end: "; </a:t>
                </a:r>
              </a:p>
              <a:p>
                <a:pPr>
                  <a:spcBef>
                    <a:spcPct val="0"/>
                  </a:spcBef>
                  <a:tabLst>
                    <a:tab pos="139700" algn="r"/>
                    <a:tab pos="292100" algn="l"/>
                  </a:tabLst>
                </a:pPr>
                <a:endParaRPr lang="en-US" sz="1100" b="1" dirty="0">
                  <a:solidFill>
                    <a:schemeClr val="tx1"/>
                  </a:solidFill>
                  <a:latin typeface="Courier New" pitchFamily="49" charset="0"/>
                </a:endParaRPr>
              </a:p>
            </p:txBody>
          </p:sp>
        </p:grpSp>
        <p:grpSp>
          <p:nvGrpSpPr>
            <p:cNvPr id="6" name="Group 13"/>
            <p:cNvGrpSpPr>
              <a:grpSpLocks/>
            </p:cNvGrpSpPr>
            <p:nvPr/>
          </p:nvGrpSpPr>
          <p:grpSpPr bwMode="auto">
            <a:xfrm>
              <a:off x="0" y="1122"/>
              <a:ext cx="3072" cy="472"/>
              <a:chOff x="0" y="1122"/>
              <a:chExt cx="3072" cy="472"/>
            </a:xfrm>
          </p:grpSpPr>
          <p:sp>
            <p:nvSpPr>
              <p:cNvPr id="30783" name="Rectangle 14"/>
              <p:cNvSpPr>
                <a:spLocks noChangeArrowheads="1"/>
              </p:cNvSpPr>
              <p:nvPr/>
            </p:nvSpPr>
            <p:spPr bwMode="auto">
              <a:xfrm>
                <a:off x="0" y="1122"/>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4" name="Rectangle 15"/>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34	</a:t>
                </a:r>
                <a:r>
                  <a:rPr lang="en-US" sz="1100" b="1">
                    <a:latin typeface="Courier New" pitchFamily="49" charset="0"/>
                  </a:rPr>
                  <a:t>      cin &gt;&gt; grade;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7" name="Group 16"/>
            <p:cNvGrpSpPr>
              <a:grpSpLocks/>
            </p:cNvGrpSpPr>
            <p:nvPr/>
          </p:nvGrpSpPr>
          <p:grpSpPr bwMode="auto">
            <a:xfrm>
              <a:off x="0" y="1496"/>
              <a:ext cx="3072" cy="472"/>
              <a:chOff x="0" y="1496"/>
              <a:chExt cx="3072" cy="472"/>
            </a:xfrm>
          </p:grpSpPr>
          <p:sp>
            <p:nvSpPr>
              <p:cNvPr id="30781" name="Rectangle 17"/>
              <p:cNvSpPr>
                <a:spLocks noChangeArrowheads="1"/>
              </p:cNvSpPr>
              <p:nvPr/>
            </p:nvSpPr>
            <p:spPr bwMode="auto">
              <a:xfrm>
                <a:off x="0" y="1496"/>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2" name="Rectangle 18"/>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35	</a:t>
                </a:r>
                <a:r>
                  <a:rPr lang="en-US" sz="1100" b="1">
                    <a:latin typeface="Courier New" pitchFamily="49" charset="0"/>
                  </a:rPr>
                  <a:t>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8" name="Group 19"/>
            <p:cNvGrpSpPr>
              <a:grpSpLocks/>
            </p:cNvGrpSpPr>
            <p:nvPr/>
          </p:nvGrpSpPr>
          <p:grpSpPr bwMode="auto">
            <a:xfrm>
              <a:off x="0" y="1870"/>
              <a:ext cx="3072" cy="472"/>
              <a:chOff x="0" y="1870"/>
              <a:chExt cx="3072" cy="472"/>
            </a:xfrm>
          </p:grpSpPr>
          <p:sp>
            <p:nvSpPr>
              <p:cNvPr id="30779" name="Rectangle 20"/>
              <p:cNvSpPr>
                <a:spLocks noChangeArrowheads="1"/>
              </p:cNvSpPr>
              <p:nvPr/>
            </p:nvSpPr>
            <p:spPr bwMode="auto">
              <a:xfrm>
                <a:off x="0" y="1870"/>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0" name="Rectangle 21"/>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36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9" name="Group 22"/>
            <p:cNvGrpSpPr>
              <a:grpSpLocks/>
            </p:cNvGrpSpPr>
            <p:nvPr/>
          </p:nvGrpSpPr>
          <p:grpSpPr bwMode="auto">
            <a:xfrm>
              <a:off x="0" y="2244"/>
              <a:ext cx="3072" cy="472"/>
              <a:chOff x="0" y="2244"/>
              <a:chExt cx="3072" cy="472"/>
            </a:xfrm>
          </p:grpSpPr>
          <p:sp>
            <p:nvSpPr>
              <p:cNvPr id="30777" name="Rectangle 23"/>
              <p:cNvSpPr>
                <a:spLocks noChangeArrowheads="1"/>
              </p:cNvSpPr>
              <p:nvPr/>
            </p:nvSpPr>
            <p:spPr bwMode="auto">
              <a:xfrm>
                <a:off x="0" y="2244"/>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8" name="Rectangle 24"/>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37	   // termination phase</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0" name="Group 25"/>
            <p:cNvGrpSpPr>
              <a:grpSpLocks/>
            </p:cNvGrpSpPr>
            <p:nvPr/>
          </p:nvGrpSpPr>
          <p:grpSpPr bwMode="auto">
            <a:xfrm>
              <a:off x="0" y="2618"/>
              <a:ext cx="3072" cy="472"/>
              <a:chOff x="0" y="2618"/>
              <a:chExt cx="3072" cy="472"/>
            </a:xfrm>
          </p:grpSpPr>
          <p:sp>
            <p:nvSpPr>
              <p:cNvPr id="30775" name="Rectangle 26"/>
              <p:cNvSpPr>
                <a:spLocks noChangeArrowheads="1"/>
              </p:cNvSpPr>
              <p:nvPr/>
            </p:nvSpPr>
            <p:spPr bwMode="auto">
              <a:xfrm>
                <a:off x="0" y="2618"/>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6" name="Rectangle 27"/>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38	</a:t>
                </a:r>
                <a:r>
                  <a:rPr lang="en-US" sz="1100" b="1">
                    <a:latin typeface="Courier New" pitchFamily="49" charset="0"/>
                  </a:rPr>
                  <a:t>   </a:t>
                </a:r>
                <a:r>
                  <a:rPr lang="en-US" sz="1100" b="1">
                    <a:solidFill>
                      <a:srgbClr val="275AFF"/>
                    </a:solidFill>
                    <a:latin typeface="Courier New" pitchFamily="49" charset="0"/>
                  </a:rPr>
                  <a:t>if</a:t>
                </a:r>
                <a:r>
                  <a:rPr lang="en-US" sz="1100" b="1">
                    <a:latin typeface="Courier New" pitchFamily="49" charset="0"/>
                  </a:rPr>
                  <a:t> ( gradeCounter != 0 ) {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1" name="Group 28"/>
            <p:cNvGrpSpPr>
              <a:grpSpLocks/>
            </p:cNvGrpSpPr>
            <p:nvPr/>
          </p:nvGrpSpPr>
          <p:grpSpPr bwMode="auto">
            <a:xfrm>
              <a:off x="0" y="2992"/>
              <a:ext cx="3072" cy="472"/>
              <a:chOff x="0" y="2992"/>
              <a:chExt cx="3072" cy="472"/>
            </a:xfrm>
          </p:grpSpPr>
          <p:sp>
            <p:nvSpPr>
              <p:cNvPr id="30773" name="Rectangle 29"/>
              <p:cNvSpPr>
                <a:spLocks noChangeArrowheads="1"/>
              </p:cNvSpPr>
              <p:nvPr/>
            </p:nvSpPr>
            <p:spPr bwMode="auto">
              <a:xfrm>
                <a:off x="0" y="2992"/>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4" name="Rectangle 30"/>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39	</a:t>
                </a:r>
                <a:r>
                  <a:rPr lang="en-US" sz="1100" b="1">
                    <a:latin typeface="Courier New" pitchFamily="49" charset="0"/>
                  </a:rPr>
                  <a:t>      average = </a:t>
                </a:r>
                <a:r>
                  <a:rPr lang="en-US" sz="1100" b="1">
                    <a:solidFill>
                      <a:srgbClr val="275AFF"/>
                    </a:solidFill>
                    <a:latin typeface="Courier New" pitchFamily="49" charset="0"/>
                  </a:rPr>
                  <a:t>static_cast</a:t>
                </a:r>
                <a:r>
                  <a:rPr lang="en-US" sz="1100" b="1">
                    <a:latin typeface="Courier New" pitchFamily="49" charset="0"/>
                  </a:rPr>
                  <a:t>&lt; </a:t>
                </a:r>
                <a:r>
                  <a:rPr lang="en-US" sz="1100" b="1">
                    <a:solidFill>
                      <a:srgbClr val="275AFF"/>
                    </a:solidFill>
                    <a:latin typeface="Courier New" pitchFamily="49" charset="0"/>
                  </a:rPr>
                  <a:t>double</a:t>
                </a:r>
                <a:r>
                  <a:rPr lang="en-US" sz="1100" b="1">
                    <a:latin typeface="Courier New" pitchFamily="49" charset="0"/>
                  </a:rPr>
                  <a:t> &gt;( total ) / gradeCounter;</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2" name="Group 31"/>
            <p:cNvGrpSpPr>
              <a:grpSpLocks/>
            </p:cNvGrpSpPr>
            <p:nvPr/>
          </p:nvGrpSpPr>
          <p:grpSpPr bwMode="auto">
            <a:xfrm>
              <a:off x="0" y="3366"/>
              <a:ext cx="3072" cy="472"/>
              <a:chOff x="0" y="3366"/>
              <a:chExt cx="3072" cy="472"/>
            </a:xfrm>
          </p:grpSpPr>
          <p:sp>
            <p:nvSpPr>
              <p:cNvPr id="30771" name="Rectangle 32"/>
              <p:cNvSpPr>
                <a:spLocks noChangeArrowheads="1"/>
              </p:cNvSpPr>
              <p:nvPr/>
            </p:nvSpPr>
            <p:spPr bwMode="auto">
              <a:xfrm>
                <a:off x="0" y="3366"/>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2" name="Rectangle 33"/>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40	</a:t>
                </a:r>
                <a:r>
                  <a:rPr lang="en-US" sz="1100" b="1">
                    <a:latin typeface="Courier New" pitchFamily="49" charset="0"/>
                  </a:rPr>
                  <a:t>      cout &lt;&lt; "Class average is " &lt;&lt; setprecision( 2 )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3" name="Group 34"/>
            <p:cNvGrpSpPr>
              <a:grpSpLocks/>
            </p:cNvGrpSpPr>
            <p:nvPr/>
          </p:nvGrpSpPr>
          <p:grpSpPr bwMode="auto">
            <a:xfrm>
              <a:off x="0" y="3740"/>
              <a:ext cx="3072" cy="472"/>
              <a:chOff x="0" y="3740"/>
              <a:chExt cx="3072" cy="472"/>
            </a:xfrm>
          </p:grpSpPr>
          <p:sp>
            <p:nvSpPr>
              <p:cNvPr id="30769" name="Rectangle 35"/>
              <p:cNvSpPr>
                <a:spLocks noChangeArrowheads="1"/>
              </p:cNvSpPr>
              <p:nvPr/>
            </p:nvSpPr>
            <p:spPr bwMode="auto">
              <a:xfrm>
                <a:off x="0" y="3740"/>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0" name="Rectangle 36"/>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41	</a:t>
                </a:r>
                <a:r>
                  <a:rPr lang="en-US" sz="1100" b="1">
                    <a:latin typeface="Courier New" pitchFamily="49" charset="0"/>
                  </a:rPr>
                  <a:t>           &lt;&lt; setiosflags( ios::fixed | ios::showpoint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4" name="Group 37"/>
            <p:cNvGrpSpPr>
              <a:grpSpLocks/>
            </p:cNvGrpSpPr>
            <p:nvPr/>
          </p:nvGrpSpPr>
          <p:grpSpPr bwMode="auto">
            <a:xfrm>
              <a:off x="0" y="4114"/>
              <a:ext cx="3072" cy="472"/>
              <a:chOff x="0" y="4114"/>
              <a:chExt cx="3072" cy="472"/>
            </a:xfrm>
          </p:grpSpPr>
          <p:sp>
            <p:nvSpPr>
              <p:cNvPr id="30767" name="Rectangle 38"/>
              <p:cNvSpPr>
                <a:spLocks noChangeArrowheads="1"/>
              </p:cNvSpPr>
              <p:nvPr/>
            </p:nvSpPr>
            <p:spPr bwMode="auto">
              <a:xfrm>
                <a:off x="0" y="4114"/>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8" name="Rectangle 39"/>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42	</a:t>
                </a:r>
                <a:r>
                  <a:rPr lang="en-US" sz="1100" b="1">
                    <a:latin typeface="Courier New" pitchFamily="49" charset="0"/>
                  </a:rPr>
                  <a:t>           &lt;&lt; average &lt;&lt; endl;</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5" name="Group 40"/>
            <p:cNvGrpSpPr>
              <a:grpSpLocks/>
            </p:cNvGrpSpPr>
            <p:nvPr/>
          </p:nvGrpSpPr>
          <p:grpSpPr bwMode="auto">
            <a:xfrm>
              <a:off x="0" y="4488"/>
              <a:ext cx="3072" cy="472"/>
              <a:chOff x="0" y="4488"/>
              <a:chExt cx="3072" cy="472"/>
            </a:xfrm>
          </p:grpSpPr>
          <p:sp>
            <p:nvSpPr>
              <p:cNvPr id="30765" name="Rectangle 41"/>
              <p:cNvSpPr>
                <a:spLocks noChangeArrowheads="1"/>
              </p:cNvSpPr>
              <p:nvPr/>
            </p:nvSpPr>
            <p:spPr bwMode="auto">
              <a:xfrm>
                <a:off x="0" y="4488"/>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6" name="Rectangle 42"/>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43	</a:t>
                </a:r>
                <a:r>
                  <a:rPr lang="en-US" sz="1100" b="1">
                    <a:latin typeface="Courier New" pitchFamily="49" charset="0"/>
                  </a:rPr>
                  <a:t>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6" name="Group 43"/>
            <p:cNvGrpSpPr>
              <a:grpSpLocks/>
            </p:cNvGrpSpPr>
            <p:nvPr/>
          </p:nvGrpSpPr>
          <p:grpSpPr bwMode="auto">
            <a:xfrm>
              <a:off x="0" y="4862"/>
              <a:ext cx="3072" cy="472"/>
              <a:chOff x="0" y="4862"/>
              <a:chExt cx="3072" cy="472"/>
            </a:xfrm>
          </p:grpSpPr>
          <p:sp>
            <p:nvSpPr>
              <p:cNvPr id="30763" name="Rectangle 44"/>
              <p:cNvSpPr>
                <a:spLocks noChangeArrowheads="1"/>
              </p:cNvSpPr>
              <p:nvPr/>
            </p:nvSpPr>
            <p:spPr bwMode="auto">
              <a:xfrm>
                <a:off x="0" y="4862"/>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4" name="Rectangle 45"/>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44	</a:t>
                </a:r>
                <a:r>
                  <a:rPr lang="en-US" sz="1100" b="1">
                    <a:latin typeface="Courier New" pitchFamily="49" charset="0"/>
                  </a:rPr>
                  <a:t>   </a:t>
                </a:r>
                <a:r>
                  <a:rPr lang="en-US" sz="1100" b="1">
                    <a:solidFill>
                      <a:srgbClr val="275AFF"/>
                    </a:solidFill>
                    <a:latin typeface="Courier New" pitchFamily="49" charset="0"/>
                  </a:rPr>
                  <a:t>else</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7" name="Group 46"/>
            <p:cNvGrpSpPr>
              <a:grpSpLocks/>
            </p:cNvGrpSpPr>
            <p:nvPr/>
          </p:nvGrpSpPr>
          <p:grpSpPr bwMode="auto">
            <a:xfrm>
              <a:off x="0" y="5236"/>
              <a:ext cx="3072" cy="472"/>
              <a:chOff x="0" y="5236"/>
              <a:chExt cx="3072" cy="472"/>
            </a:xfrm>
          </p:grpSpPr>
          <p:sp>
            <p:nvSpPr>
              <p:cNvPr id="30761" name="Rectangle 47"/>
              <p:cNvSpPr>
                <a:spLocks noChangeArrowheads="1"/>
              </p:cNvSpPr>
              <p:nvPr/>
            </p:nvSpPr>
            <p:spPr bwMode="auto">
              <a:xfrm>
                <a:off x="0" y="5236"/>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2" name="Rectangle 48"/>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45	</a:t>
                </a:r>
                <a:r>
                  <a:rPr lang="en-US" sz="1100" b="1">
                    <a:latin typeface="Courier New" pitchFamily="49" charset="0"/>
                  </a:rPr>
                  <a:t>      cout &lt;&lt; "No grades were entered" &lt;&lt; endl;</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8" name="Group 49"/>
            <p:cNvGrpSpPr>
              <a:grpSpLocks/>
            </p:cNvGrpSpPr>
            <p:nvPr/>
          </p:nvGrpSpPr>
          <p:grpSpPr bwMode="auto">
            <a:xfrm>
              <a:off x="0" y="5610"/>
              <a:ext cx="3072" cy="472"/>
              <a:chOff x="0" y="5610"/>
              <a:chExt cx="3072" cy="472"/>
            </a:xfrm>
          </p:grpSpPr>
          <p:sp>
            <p:nvSpPr>
              <p:cNvPr id="30759" name="Rectangle 50"/>
              <p:cNvSpPr>
                <a:spLocks noChangeArrowheads="1"/>
              </p:cNvSpPr>
              <p:nvPr/>
            </p:nvSpPr>
            <p:spPr bwMode="auto">
              <a:xfrm>
                <a:off x="0" y="5610"/>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0" name="Rectangle 51"/>
              <p:cNvSpPr>
                <a:spLocks noChangeArrowheads="1"/>
              </p:cNvSpPr>
              <p:nvPr/>
            </p:nvSpPr>
            <p:spPr bwMode="auto">
              <a:xfrm>
                <a:off x="0" y="561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46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9" name="Group 52"/>
            <p:cNvGrpSpPr>
              <a:grpSpLocks/>
            </p:cNvGrpSpPr>
            <p:nvPr/>
          </p:nvGrpSpPr>
          <p:grpSpPr bwMode="auto">
            <a:xfrm>
              <a:off x="0" y="5984"/>
              <a:ext cx="3072" cy="472"/>
              <a:chOff x="0" y="5984"/>
              <a:chExt cx="3072" cy="472"/>
            </a:xfrm>
          </p:grpSpPr>
          <p:sp>
            <p:nvSpPr>
              <p:cNvPr id="30757" name="Rectangle 53"/>
              <p:cNvSpPr>
                <a:spLocks noChangeArrowheads="1"/>
              </p:cNvSpPr>
              <p:nvPr/>
            </p:nvSpPr>
            <p:spPr bwMode="auto">
              <a:xfrm>
                <a:off x="0" y="5984"/>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58" name="Rectangle 54"/>
              <p:cNvSpPr>
                <a:spLocks noChangeArrowheads="1"/>
              </p:cNvSpPr>
              <p:nvPr/>
            </p:nvSpPr>
            <p:spPr bwMode="auto">
              <a:xfrm>
                <a:off x="0" y="598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47	</a:t>
                </a:r>
                <a:r>
                  <a:rPr lang="en-US" sz="1100" b="1">
                    <a:latin typeface="Courier New" pitchFamily="49" charset="0"/>
                  </a:rPr>
                  <a:t>   </a:t>
                </a:r>
                <a:r>
                  <a:rPr lang="en-US" sz="1100" b="1">
                    <a:solidFill>
                      <a:srgbClr val="275AFF"/>
                    </a:solidFill>
                    <a:latin typeface="Courier New" pitchFamily="49" charset="0"/>
                  </a:rPr>
                  <a:t>return</a:t>
                </a:r>
                <a:r>
                  <a:rPr lang="en-US" sz="1100" b="1">
                    <a:latin typeface="Courier New" pitchFamily="49" charset="0"/>
                  </a:rPr>
                  <a:t> 0;   </a:t>
                </a:r>
                <a:r>
                  <a:rPr lang="en-US" sz="1100" b="1">
                    <a:solidFill>
                      <a:srgbClr val="33CC33"/>
                    </a:solidFill>
                    <a:latin typeface="Courier New" pitchFamily="49" charset="0"/>
                  </a:rPr>
                  <a:t>// indicate program ended successfully</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0" name="Group 55"/>
            <p:cNvGrpSpPr>
              <a:grpSpLocks/>
            </p:cNvGrpSpPr>
            <p:nvPr/>
          </p:nvGrpSpPr>
          <p:grpSpPr bwMode="auto">
            <a:xfrm>
              <a:off x="0" y="6358"/>
              <a:ext cx="3072" cy="472"/>
              <a:chOff x="0" y="6358"/>
              <a:chExt cx="3072" cy="472"/>
            </a:xfrm>
          </p:grpSpPr>
          <p:sp>
            <p:nvSpPr>
              <p:cNvPr id="30755" name="Rectangle 56"/>
              <p:cNvSpPr>
                <a:spLocks noChangeArrowheads="1"/>
              </p:cNvSpPr>
              <p:nvPr/>
            </p:nvSpPr>
            <p:spPr bwMode="auto">
              <a:xfrm>
                <a:off x="0" y="6358"/>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56" name="Rectangle 57"/>
              <p:cNvSpPr>
                <a:spLocks noChangeArrowheads="1"/>
              </p:cNvSpPr>
              <p:nvPr/>
            </p:nvSpPr>
            <p:spPr bwMode="auto">
              <a:xfrm>
                <a:off x="0" y="635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dirty="0">
                    <a:solidFill>
                      <a:srgbClr val="33CC33"/>
                    </a:solidFill>
                    <a:latin typeface="Courier New" pitchFamily="49" charset="0"/>
                  </a:rPr>
                  <a:t>	48	</a:t>
                </a:r>
                <a:r>
                  <a:rPr lang="en-US" sz="1100" b="1" dirty="0">
                    <a:latin typeface="Courier New" pitchFamily="49" charset="0"/>
                  </a:rPr>
                  <a:t>}</a:t>
                </a:r>
              </a:p>
              <a:p>
                <a:pPr>
                  <a:spcBef>
                    <a:spcPct val="0"/>
                  </a:spcBef>
                  <a:tabLst>
                    <a:tab pos="139700" algn="r"/>
                    <a:tab pos="292100" algn="l"/>
                  </a:tabLst>
                </a:pPr>
                <a:endParaRPr lang="en-US" sz="1100" b="1" dirty="0">
                  <a:solidFill>
                    <a:schemeClr val="tx1"/>
                  </a:solidFill>
                  <a:latin typeface="Courier New" pitchFamily="49" charset="0"/>
                </a:endParaRPr>
              </a:p>
            </p:txBody>
          </p:sp>
        </p:grpSp>
      </p:grpSp>
      <p:sp>
        <p:nvSpPr>
          <p:cNvPr id="30725" name="Rectangle 58"/>
          <p:cNvSpPr>
            <a:spLocks noChangeArrowheads="1"/>
          </p:cNvSpPr>
          <p:nvPr/>
        </p:nvSpPr>
        <p:spPr bwMode="auto">
          <a:xfrm>
            <a:off x="0" y="4191000"/>
            <a:ext cx="6781800" cy="2462213"/>
          </a:xfrm>
          <a:prstGeom prst="rect">
            <a:avLst/>
          </a:prstGeom>
          <a:solidFill>
            <a:schemeClr val="hlink"/>
          </a:solidFill>
          <a:ln w="9525">
            <a:noFill/>
            <a:miter lim="800000"/>
            <a:headEnd/>
            <a:tailEnd/>
          </a:ln>
        </p:spPr>
        <p:txBody>
          <a:bodyPr>
            <a:spAutoFit/>
          </a:bodyPr>
          <a:lstStyle/>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75</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94</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97</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88</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70</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64</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83</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89</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Class average is 82.50</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sz="1400" dirty="0">
              <a:solidFill>
                <a:schemeClr val="tx1"/>
              </a:solidFill>
              <a:latin typeface="Courier New" pitchFamily="49" charset="0"/>
            </a:endParaRPr>
          </a:p>
        </p:txBody>
      </p:sp>
      <p:grpSp>
        <p:nvGrpSpPr>
          <p:cNvPr id="21" name="Group 61"/>
          <p:cNvGrpSpPr>
            <a:grpSpLocks/>
          </p:cNvGrpSpPr>
          <p:nvPr/>
        </p:nvGrpSpPr>
        <p:grpSpPr bwMode="auto">
          <a:xfrm>
            <a:off x="2667000" y="2286000"/>
            <a:ext cx="6096000" cy="3095625"/>
            <a:chOff x="1680" y="1440"/>
            <a:chExt cx="3840" cy="1950"/>
          </a:xfrm>
        </p:grpSpPr>
        <p:sp>
          <p:nvSpPr>
            <p:cNvPr id="30735" name="Rectangle 59"/>
            <p:cNvSpPr>
              <a:spLocks noChangeArrowheads="1"/>
            </p:cNvSpPr>
            <p:nvPr/>
          </p:nvSpPr>
          <p:spPr bwMode="auto">
            <a:xfrm>
              <a:off x="1680" y="1632"/>
              <a:ext cx="3840" cy="1758"/>
            </a:xfrm>
            <a:prstGeom prst="rect">
              <a:avLst/>
            </a:prstGeom>
            <a:solidFill>
              <a:srgbClr val="99CCFF"/>
            </a:solidFill>
            <a:ln w="9525">
              <a:solidFill>
                <a:schemeClr val="tx1"/>
              </a:solidFill>
              <a:miter lim="800000"/>
              <a:headEnd/>
              <a:tailEnd/>
            </a:ln>
          </p:spPr>
          <p:txBody>
            <a:bodyPr>
              <a:spAutoFit/>
            </a:bodyPr>
            <a:lstStyle/>
            <a:p>
              <a:pPr eaLnBrk="1" hangingPunct="1">
                <a:spcBef>
                  <a:spcPct val="0"/>
                </a:spcBef>
              </a:pPr>
              <a:r>
                <a:rPr lang="en-US" sz="1600" b="1">
                  <a:solidFill>
                    <a:schemeClr val="tx1"/>
                  </a:solidFill>
                  <a:latin typeface="Courier New" pitchFamily="49" charset="0"/>
                  <a:cs typeface="Courier New" pitchFamily="49" charset="0"/>
                </a:rPr>
                <a:t>setiosflags(ios::fixed | ios::showpoint)</a:t>
              </a:r>
              <a:r>
                <a:rPr lang="en-US" sz="1600">
                  <a:solidFill>
                    <a:schemeClr val="tx1"/>
                  </a:solidFill>
                  <a:latin typeface="Courier New" pitchFamily="49" charset="0"/>
                </a:rPr>
                <a:t> </a:t>
              </a:r>
              <a:r>
                <a:rPr lang="en-US" sz="1600">
                  <a:solidFill>
                    <a:schemeClr val="tx1"/>
                  </a:solidFill>
                </a:rPr>
                <a:t>- stream manipulator</a:t>
              </a:r>
            </a:p>
            <a:p>
              <a:pPr eaLnBrk="1" hangingPunct="1">
                <a:spcBef>
                  <a:spcPct val="0"/>
                </a:spcBef>
              </a:pPr>
              <a:endParaRPr lang="en-US" sz="1600">
                <a:solidFill>
                  <a:schemeClr val="tx1"/>
                </a:solidFill>
              </a:endParaRPr>
            </a:p>
            <a:p>
              <a:pPr eaLnBrk="1" hangingPunct="1">
                <a:spcBef>
                  <a:spcPct val="0"/>
                </a:spcBef>
              </a:pPr>
              <a:r>
                <a:rPr lang="en-US" sz="1600" b="1">
                  <a:solidFill>
                    <a:schemeClr val="tx1"/>
                  </a:solidFill>
                  <a:latin typeface="Courier New" pitchFamily="49" charset="0"/>
                  <a:cs typeface="Courier New" pitchFamily="49" charset="0"/>
                </a:rPr>
                <a:t>ios::fixed</a:t>
              </a:r>
              <a:r>
                <a:rPr lang="en-US" sz="1600">
                  <a:solidFill>
                    <a:schemeClr val="tx1"/>
                  </a:solidFill>
                  <a:latin typeface="Courier New" pitchFamily="49" charset="0"/>
                </a:rPr>
                <a:t> - </a:t>
              </a:r>
              <a:r>
                <a:rPr lang="en-US" sz="1600">
                  <a:solidFill>
                    <a:schemeClr val="tx1"/>
                  </a:solidFill>
                </a:rPr>
                <a:t>output numbers with a fixed number of decimal 		   points.  </a:t>
              </a:r>
            </a:p>
            <a:p>
              <a:pPr eaLnBrk="1" hangingPunct="1">
                <a:spcBef>
                  <a:spcPct val="0"/>
                </a:spcBef>
              </a:pPr>
              <a:endParaRPr lang="en-US" sz="1600" b="1">
                <a:solidFill>
                  <a:schemeClr val="tx1"/>
                </a:solidFill>
                <a:latin typeface="Courier New" pitchFamily="49" charset="0"/>
                <a:cs typeface="Courier New" pitchFamily="49" charset="0"/>
              </a:endParaRPr>
            </a:p>
            <a:p>
              <a:pPr eaLnBrk="1" hangingPunct="1">
                <a:spcBef>
                  <a:spcPct val="0"/>
                </a:spcBef>
              </a:pPr>
              <a:r>
                <a:rPr lang="en-US" sz="1600" b="1">
                  <a:solidFill>
                    <a:schemeClr val="tx1"/>
                  </a:solidFill>
                  <a:latin typeface="Courier New" pitchFamily="49" charset="0"/>
                  <a:cs typeface="Courier New" pitchFamily="49" charset="0"/>
                </a:rPr>
                <a:t>ios::showpoint</a:t>
              </a:r>
              <a:r>
                <a:rPr lang="en-US" sz="1600">
                  <a:solidFill>
                    <a:schemeClr val="tx1"/>
                  </a:solidFill>
                  <a:latin typeface="Courier New" pitchFamily="49" charset="0"/>
                </a:rPr>
                <a:t> - </a:t>
              </a:r>
              <a:r>
                <a:rPr lang="en-US" sz="1600">
                  <a:solidFill>
                    <a:schemeClr val="tx1"/>
                  </a:solidFill>
                </a:rPr>
                <a:t>forces decimal point and trailing zeros, even if unnecessary: </a:t>
              </a:r>
              <a:r>
                <a:rPr lang="en-US" sz="1600" b="1">
                  <a:solidFill>
                    <a:schemeClr val="tx1"/>
                  </a:solidFill>
                  <a:cs typeface="Courier New" pitchFamily="49" charset="0"/>
                </a:rPr>
                <a:t>66</a:t>
              </a:r>
              <a:r>
                <a:rPr lang="en-US" sz="1600">
                  <a:solidFill>
                    <a:schemeClr val="tx1"/>
                  </a:solidFill>
                </a:rPr>
                <a:t> printed as </a:t>
              </a:r>
              <a:r>
                <a:rPr lang="en-US" sz="1600" b="1">
                  <a:solidFill>
                    <a:schemeClr val="tx1"/>
                  </a:solidFill>
                  <a:cs typeface="Courier New" pitchFamily="49" charset="0"/>
                </a:rPr>
                <a:t>66.00</a:t>
              </a:r>
              <a:endParaRPr lang="en-US" sz="1600">
                <a:solidFill>
                  <a:schemeClr val="tx1"/>
                </a:solidFill>
              </a:endParaRPr>
            </a:p>
            <a:p>
              <a:pPr>
                <a:spcBef>
                  <a:spcPct val="0"/>
                </a:spcBef>
              </a:pPr>
              <a:endParaRPr lang="en-US" sz="1600" b="1">
                <a:solidFill>
                  <a:schemeClr val="tx1"/>
                </a:solidFill>
                <a:latin typeface="Courier New" pitchFamily="49" charset="0"/>
                <a:cs typeface="Courier New" pitchFamily="49" charset="0"/>
              </a:endParaRPr>
            </a:p>
            <a:p>
              <a:pPr>
                <a:spcBef>
                  <a:spcPct val="0"/>
                </a:spcBef>
              </a:pPr>
              <a:r>
                <a:rPr lang="en-US" sz="1600" b="1">
                  <a:solidFill>
                    <a:schemeClr val="tx1"/>
                  </a:solidFill>
                  <a:latin typeface="Courier New" pitchFamily="49" charset="0"/>
                  <a:cs typeface="Courier New" pitchFamily="49" charset="0"/>
                </a:rPr>
                <a:t>|</a:t>
              </a:r>
              <a:r>
                <a:rPr lang="en-US" sz="1600">
                  <a:solidFill>
                    <a:schemeClr val="tx1"/>
                  </a:solidFill>
                  <a:latin typeface="Courier New" pitchFamily="49" charset="0"/>
                </a:rPr>
                <a:t> - </a:t>
              </a:r>
              <a:r>
                <a:rPr lang="en-US" sz="1600">
                  <a:solidFill>
                    <a:schemeClr val="tx1"/>
                  </a:solidFill>
                </a:rPr>
                <a:t>separates multiple option.</a:t>
              </a:r>
            </a:p>
            <a:p>
              <a:pPr>
                <a:spcBef>
                  <a:spcPct val="0"/>
                </a:spcBef>
              </a:pPr>
              <a:endParaRPr lang="en-US" sz="1600">
                <a:solidFill>
                  <a:schemeClr val="tx1"/>
                </a:solidFill>
              </a:endParaRPr>
            </a:p>
          </p:txBody>
        </p:sp>
        <p:sp>
          <p:nvSpPr>
            <p:cNvPr id="30736" name="Line 60"/>
            <p:cNvSpPr>
              <a:spLocks noChangeShapeType="1"/>
            </p:cNvSpPr>
            <p:nvPr/>
          </p:nvSpPr>
          <p:spPr bwMode="auto">
            <a:xfrm flipH="1" flipV="1">
              <a:off x="2784" y="1440"/>
              <a:ext cx="672" cy="192"/>
            </a:xfrm>
            <a:prstGeom prst="line">
              <a:avLst/>
            </a:prstGeom>
            <a:noFill/>
            <a:ln w="9525">
              <a:solidFill>
                <a:schemeClr val="tx1"/>
              </a:solidFill>
              <a:round/>
              <a:headEnd/>
              <a:tailEnd type="triangle" w="med" len="med"/>
            </a:ln>
          </p:spPr>
          <p:txBody>
            <a:bodyPr anchor="ctr">
              <a:spAutoFit/>
            </a:bodyPr>
            <a:lstStyle/>
            <a:p>
              <a:endParaRPr lang="ar-EG"/>
            </a:p>
          </p:txBody>
        </p:sp>
      </p:grpSp>
      <p:grpSp>
        <p:nvGrpSpPr>
          <p:cNvPr id="22" name="Group 69"/>
          <p:cNvGrpSpPr>
            <a:grpSpLocks/>
          </p:cNvGrpSpPr>
          <p:nvPr/>
        </p:nvGrpSpPr>
        <p:grpSpPr bwMode="auto">
          <a:xfrm>
            <a:off x="4572000" y="2057400"/>
            <a:ext cx="4267200" cy="3511550"/>
            <a:chOff x="2880" y="1344"/>
            <a:chExt cx="2688" cy="2212"/>
          </a:xfrm>
        </p:grpSpPr>
        <p:sp>
          <p:nvSpPr>
            <p:cNvPr id="30733" name="Rectangle 67"/>
            <p:cNvSpPr>
              <a:spLocks noChangeArrowheads="1"/>
            </p:cNvSpPr>
            <p:nvPr/>
          </p:nvSpPr>
          <p:spPr bwMode="auto">
            <a:xfrm>
              <a:off x="2880" y="2722"/>
              <a:ext cx="2688" cy="834"/>
            </a:xfrm>
            <a:prstGeom prst="rect">
              <a:avLst/>
            </a:prstGeom>
            <a:solidFill>
              <a:srgbClr val="99CCFF"/>
            </a:solidFill>
            <a:ln w="9525">
              <a:solidFill>
                <a:schemeClr val="tx1"/>
              </a:solidFill>
              <a:miter lim="800000"/>
              <a:headEnd/>
              <a:tailEnd/>
            </a:ln>
          </p:spPr>
          <p:txBody>
            <a:bodyPr>
              <a:spAutoFit/>
            </a:bodyPr>
            <a:lstStyle/>
            <a:p>
              <a:pPr eaLnBrk="1" hangingPunct="1">
                <a:spcBef>
                  <a:spcPct val="0"/>
                </a:spcBef>
              </a:pPr>
              <a:r>
                <a:rPr lang="en-US" sz="1600" b="1">
                  <a:solidFill>
                    <a:schemeClr val="tx1"/>
                  </a:solidFill>
                  <a:latin typeface="Courier New" pitchFamily="49" charset="0"/>
                  <a:cs typeface="Courier New" pitchFamily="49" charset="0"/>
                </a:rPr>
                <a:t>setprecision(2)</a:t>
              </a:r>
              <a:r>
                <a:rPr lang="en-US" sz="1600" b="1">
                  <a:solidFill>
                    <a:schemeClr val="tx1"/>
                  </a:solidFill>
                  <a:latin typeface="Courier New" pitchFamily="49" charset="0"/>
                </a:rPr>
                <a:t> </a:t>
              </a:r>
              <a:r>
                <a:rPr lang="en-US" sz="1600">
                  <a:solidFill>
                    <a:schemeClr val="tx1"/>
                  </a:solidFill>
                </a:rPr>
                <a:t>- prints only two digits past decimal point.</a:t>
              </a:r>
            </a:p>
            <a:p>
              <a:pPr eaLnBrk="1" hangingPunct="1">
                <a:spcBef>
                  <a:spcPct val="0"/>
                </a:spcBef>
              </a:pPr>
              <a:endParaRPr lang="en-US" sz="1600">
                <a:solidFill>
                  <a:schemeClr val="tx1"/>
                </a:solidFill>
              </a:endParaRPr>
            </a:p>
            <a:p>
              <a:pPr eaLnBrk="1" hangingPunct="1">
                <a:spcBef>
                  <a:spcPct val="0"/>
                </a:spcBef>
              </a:pPr>
              <a:r>
                <a:rPr lang="en-US" sz="1600">
                  <a:solidFill>
                    <a:schemeClr val="tx1"/>
                  </a:solidFill>
                </a:rPr>
                <a:t>Programs that use this must include </a:t>
              </a:r>
              <a:r>
                <a:rPr lang="en-US" sz="1600" b="1">
                  <a:solidFill>
                    <a:schemeClr val="tx1"/>
                  </a:solidFill>
                  <a:latin typeface="Courier New" pitchFamily="49" charset="0"/>
                  <a:cs typeface="Courier New" pitchFamily="49" charset="0"/>
                </a:rPr>
                <a:t>&lt;iomanip&gt;</a:t>
              </a:r>
              <a:endParaRPr lang="en-US" sz="1600">
                <a:solidFill>
                  <a:schemeClr val="tx1"/>
                </a:solidFill>
                <a:latin typeface="Courier New" pitchFamily="49" charset="0"/>
              </a:endParaRPr>
            </a:p>
            <a:p>
              <a:pPr>
                <a:spcBef>
                  <a:spcPct val="0"/>
                </a:spcBef>
              </a:pPr>
              <a:endParaRPr lang="en-US" sz="1600">
                <a:solidFill>
                  <a:schemeClr val="tx1"/>
                </a:solidFill>
              </a:endParaRPr>
            </a:p>
          </p:txBody>
        </p:sp>
        <p:sp>
          <p:nvSpPr>
            <p:cNvPr id="30734" name="Line 68"/>
            <p:cNvSpPr>
              <a:spLocks noChangeShapeType="1"/>
            </p:cNvSpPr>
            <p:nvPr/>
          </p:nvSpPr>
          <p:spPr bwMode="auto">
            <a:xfrm flipH="1" flipV="1">
              <a:off x="3216" y="1344"/>
              <a:ext cx="720" cy="1392"/>
            </a:xfrm>
            <a:prstGeom prst="line">
              <a:avLst/>
            </a:prstGeom>
            <a:noFill/>
            <a:ln w="9525">
              <a:solidFill>
                <a:schemeClr val="tx1"/>
              </a:solidFill>
              <a:round/>
              <a:headEnd/>
              <a:tailEnd type="triangle" w="med" len="med"/>
            </a:ln>
          </p:spPr>
          <p:txBody>
            <a:bodyPr anchor="ctr">
              <a:spAutoFit/>
            </a:bodyPr>
            <a:lstStyle/>
            <a:p>
              <a:endParaRPr lang="ar-EG"/>
            </a:p>
          </p:txBody>
        </p:sp>
      </p:grpSp>
      <p:grpSp>
        <p:nvGrpSpPr>
          <p:cNvPr id="23" name="Group 74"/>
          <p:cNvGrpSpPr>
            <a:grpSpLocks/>
          </p:cNvGrpSpPr>
          <p:nvPr/>
        </p:nvGrpSpPr>
        <p:grpSpPr bwMode="auto">
          <a:xfrm>
            <a:off x="381000" y="1905000"/>
            <a:ext cx="5029200" cy="2895600"/>
            <a:chOff x="240" y="1200"/>
            <a:chExt cx="3168" cy="1824"/>
          </a:xfrm>
        </p:grpSpPr>
        <p:grpSp>
          <p:nvGrpSpPr>
            <p:cNvPr id="24" name="Group 72"/>
            <p:cNvGrpSpPr>
              <a:grpSpLocks/>
            </p:cNvGrpSpPr>
            <p:nvPr/>
          </p:nvGrpSpPr>
          <p:grpSpPr bwMode="auto">
            <a:xfrm>
              <a:off x="240" y="1728"/>
              <a:ext cx="3168" cy="1296"/>
              <a:chOff x="1008" y="144"/>
              <a:chExt cx="3168" cy="1296"/>
            </a:xfrm>
          </p:grpSpPr>
          <p:sp>
            <p:nvSpPr>
              <p:cNvPr id="30731" name="Line 64"/>
              <p:cNvSpPr>
                <a:spLocks noChangeShapeType="1"/>
              </p:cNvSpPr>
              <p:nvPr/>
            </p:nvSpPr>
            <p:spPr bwMode="auto">
              <a:xfrm flipH="1">
                <a:off x="2112" y="672"/>
                <a:ext cx="336" cy="384"/>
              </a:xfrm>
              <a:prstGeom prst="line">
                <a:avLst/>
              </a:prstGeom>
              <a:noFill/>
              <a:ln w="9525">
                <a:solidFill>
                  <a:schemeClr val="tx1"/>
                </a:solidFill>
                <a:round/>
                <a:headEnd/>
                <a:tailEnd type="triangle" w="med" len="med"/>
              </a:ln>
            </p:spPr>
            <p:txBody>
              <a:bodyPr anchor="ctr">
                <a:spAutoFit/>
              </a:bodyPr>
              <a:lstStyle/>
              <a:p>
                <a:endParaRPr lang="ar-EG"/>
              </a:p>
            </p:txBody>
          </p:sp>
          <p:sp>
            <p:nvSpPr>
              <p:cNvPr id="30732" name="Rectangle 63"/>
              <p:cNvSpPr>
                <a:spLocks noChangeArrowheads="1"/>
              </p:cNvSpPr>
              <p:nvPr/>
            </p:nvSpPr>
            <p:spPr bwMode="auto">
              <a:xfrm>
                <a:off x="1008" y="144"/>
                <a:ext cx="3168" cy="1296"/>
              </a:xfrm>
              <a:prstGeom prst="rect">
                <a:avLst/>
              </a:prstGeom>
              <a:solidFill>
                <a:srgbClr val="99CCFF"/>
              </a:solidFill>
              <a:ln w="9525">
                <a:solidFill>
                  <a:schemeClr val="tx1"/>
                </a:solidFill>
                <a:miter lim="800000"/>
                <a:headEnd/>
                <a:tailEnd/>
              </a:ln>
            </p:spPr>
            <p:txBody>
              <a:bodyPr>
                <a:spAutoFit/>
              </a:bodyPr>
              <a:lstStyle/>
              <a:p>
                <a:pPr eaLnBrk="1" hangingPunct="1">
                  <a:spcBef>
                    <a:spcPct val="0"/>
                  </a:spcBef>
                </a:pPr>
                <a:r>
                  <a:rPr lang="en-US" sz="1600" b="1">
                    <a:solidFill>
                      <a:schemeClr val="tx1"/>
                    </a:solidFill>
                    <a:latin typeface="Courier New" pitchFamily="49" charset="0"/>
                    <a:cs typeface="Courier New" pitchFamily="49" charset="0"/>
                  </a:rPr>
                  <a:t>static_cast&lt;double&gt;()</a:t>
                </a:r>
                <a:r>
                  <a:rPr lang="en-US" sz="1600">
                    <a:solidFill>
                      <a:schemeClr val="tx1"/>
                    </a:solidFill>
                  </a:rPr>
                  <a:t> - treats </a:t>
                </a:r>
                <a:r>
                  <a:rPr lang="en-US" sz="1600" b="1">
                    <a:solidFill>
                      <a:schemeClr val="tx1"/>
                    </a:solidFill>
                    <a:latin typeface="Courier New" pitchFamily="49" charset="0"/>
                  </a:rPr>
                  <a:t>total</a:t>
                </a:r>
                <a:r>
                  <a:rPr lang="en-US" sz="1600">
                    <a:solidFill>
                      <a:schemeClr val="tx1"/>
                    </a:solidFill>
                  </a:rPr>
                  <a:t> as a </a:t>
                </a:r>
                <a:r>
                  <a:rPr lang="en-US" sz="1600" b="1">
                    <a:solidFill>
                      <a:schemeClr val="tx1"/>
                    </a:solidFill>
                    <a:latin typeface="Courier New" pitchFamily="49" charset="0"/>
                  </a:rPr>
                  <a:t>double</a:t>
                </a:r>
                <a:r>
                  <a:rPr lang="en-US" sz="1600">
                    <a:solidFill>
                      <a:schemeClr val="tx1"/>
                    </a:solidFill>
                  </a:rPr>
                  <a:t> temporarily.  </a:t>
                </a:r>
              </a:p>
              <a:p>
                <a:pPr eaLnBrk="1" hangingPunct="1">
                  <a:spcBef>
                    <a:spcPct val="0"/>
                  </a:spcBef>
                </a:pPr>
                <a:endParaRPr lang="en-US" sz="1600">
                  <a:solidFill>
                    <a:schemeClr val="tx1"/>
                  </a:solidFill>
                </a:endParaRPr>
              </a:p>
              <a:p>
                <a:pPr eaLnBrk="1" hangingPunct="1">
                  <a:spcBef>
                    <a:spcPct val="0"/>
                  </a:spcBef>
                </a:pPr>
                <a:r>
                  <a:rPr lang="en-US" sz="1600">
                    <a:solidFill>
                      <a:schemeClr val="tx1"/>
                    </a:solidFill>
                  </a:rPr>
                  <a:t>Required because dividing two integers truncates the remainder.</a:t>
                </a:r>
              </a:p>
              <a:p>
                <a:pPr eaLnBrk="1" hangingPunct="1">
                  <a:spcBef>
                    <a:spcPct val="0"/>
                  </a:spcBef>
                </a:pPr>
                <a:endParaRPr lang="en-US" sz="1600">
                  <a:solidFill>
                    <a:schemeClr val="tx1"/>
                  </a:solidFill>
                </a:endParaRPr>
              </a:p>
              <a:p>
                <a:pPr eaLnBrk="1" hangingPunct="1">
                  <a:spcBef>
                    <a:spcPct val="0"/>
                  </a:spcBef>
                </a:pPr>
                <a:r>
                  <a:rPr lang="en-US" sz="1600" b="1">
                    <a:solidFill>
                      <a:schemeClr val="tx1"/>
                    </a:solidFill>
                    <a:latin typeface="Courier New" pitchFamily="49" charset="0"/>
                    <a:cs typeface="Courier New" pitchFamily="49" charset="0"/>
                  </a:rPr>
                  <a:t>gradeCounter</a:t>
                </a:r>
                <a:r>
                  <a:rPr lang="en-US" sz="1600">
                    <a:solidFill>
                      <a:schemeClr val="tx1"/>
                    </a:solidFill>
                  </a:rPr>
                  <a:t> is an </a:t>
                </a:r>
                <a:r>
                  <a:rPr lang="en-US" sz="1600" b="1">
                    <a:solidFill>
                      <a:schemeClr val="tx1"/>
                    </a:solidFill>
                    <a:latin typeface="Courier New" pitchFamily="49" charset="0"/>
                    <a:cs typeface="Courier New" pitchFamily="49" charset="0"/>
                  </a:rPr>
                  <a:t>int</a:t>
                </a:r>
                <a:r>
                  <a:rPr lang="en-US" sz="1600">
                    <a:solidFill>
                      <a:schemeClr val="tx1"/>
                    </a:solidFill>
                  </a:rPr>
                  <a:t>, but it gets </a:t>
                </a:r>
                <a:r>
                  <a:rPr lang="en-US" sz="1600" i="1">
                    <a:solidFill>
                      <a:schemeClr val="tx1"/>
                    </a:solidFill>
                  </a:rPr>
                  <a:t>promoted</a:t>
                </a:r>
                <a:r>
                  <a:rPr lang="en-US" sz="1600">
                    <a:solidFill>
                      <a:schemeClr val="tx1"/>
                    </a:solidFill>
                  </a:rPr>
                  <a:t> to </a:t>
                </a:r>
                <a:r>
                  <a:rPr lang="en-US" sz="1600" b="1">
                    <a:solidFill>
                      <a:schemeClr val="tx1"/>
                    </a:solidFill>
                    <a:latin typeface="Courier New" pitchFamily="49" charset="0"/>
                    <a:cs typeface="Courier New" pitchFamily="49" charset="0"/>
                  </a:rPr>
                  <a:t>double</a:t>
                </a:r>
                <a:r>
                  <a:rPr lang="en-US" sz="1600">
                    <a:solidFill>
                      <a:schemeClr val="tx1"/>
                    </a:solidFill>
                    <a:cs typeface="Courier New" pitchFamily="49" charset="0"/>
                  </a:rPr>
                  <a:t>.</a:t>
                </a:r>
                <a:endParaRPr lang="en-US" sz="1600">
                  <a:solidFill>
                    <a:schemeClr val="tx1"/>
                  </a:solidFill>
                </a:endParaRPr>
              </a:p>
            </p:txBody>
          </p:sp>
        </p:grpSp>
        <p:sp>
          <p:nvSpPr>
            <p:cNvPr id="30730" name="Line 73"/>
            <p:cNvSpPr>
              <a:spLocks noChangeShapeType="1"/>
            </p:cNvSpPr>
            <p:nvPr/>
          </p:nvSpPr>
          <p:spPr bwMode="auto">
            <a:xfrm flipV="1">
              <a:off x="1104" y="1200"/>
              <a:ext cx="480" cy="528"/>
            </a:xfrm>
            <a:prstGeom prst="line">
              <a:avLst/>
            </a:prstGeom>
            <a:noFill/>
            <a:ln w="9525">
              <a:solidFill>
                <a:schemeClr val="tx1"/>
              </a:solidFill>
              <a:round/>
              <a:headEnd/>
              <a:tailEnd type="triangle" w="med" len="med"/>
            </a:ln>
          </p:spPr>
          <p:txBody>
            <a:bodyPr anchor="ctr">
              <a:spAutoFit/>
            </a:bodyPr>
            <a:lstStyle/>
            <a:p>
              <a:endParaRPr lang="ar-EG"/>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7" name="Rectangle 5"/>
          <p:cNvSpPr>
            <a:spLocks noGrp="1" noChangeArrowheads="1"/>
          </p:cNvSpPr>
          <p:nvPr>
            <p:ph type="body" idx="4294967295"/>
          </p:nvPr>
        </p:nvSpPr>
        <p:spPr>
          <a:xfrm>
            <a:off x="685800" y="1066800"/>
            <a:ext cx="7772400" cy="5334000"/>
          </a:xfrm>
          <a:prstGeom prst="rect">
            <a:avLst/>
          </a:prstGeom>
        </p:spPr>
        <p:txBody>
          <a:bodyPr/>
          <a:lstStyle/>
          <a:p>
            <a:pPr algn="l" rtl="0" eaLnBrk="1" hangingPunct="1">
              <a:lnSpc>
                <a:spcPct val="90000"/>
              </a:lnSpc>
              <a:buFont typeface="Arial" pitchFamily="34" charset="0"/>
              <a:buChar char="•"/>
            </a:pPr>
            <a:r>
              <a:rPr lang="en-US" sz="2800" dirty="0" smtClean="0"/>
              <a:t> Problem:</a:t>
            </a:r>
          </a:p>
          <a:p>
            <a:pPr lvl="1" algn="l" rtl="0" eaLnBrk="1" hangingPunct="1">
              <a:lnSpc>
                <a:spcPct val="90000"/>
              </a:lnSpc>
              <a:buFontTx/>
              <a:buNone/>
            </a:pPr>
            <a:r>
              <a:rPr lang="en-US" sz="2000" dirty="0" smtClean="0"/>
              <a:t>    </a:t>
            </a:r>
            <a:r>
              <a:rPr lang="en-US" sz="2200" i="1" dirty="0" smtClean="0"/>
              <a:t>A college has a list of test results (1 = pass, 2 = fail) for 10 students.  Write a program that analyzes the results.  If more than 8 students pass, print "Raise Tuition".</a:t>
            </a:r>
          </a:p>
          <a:p>
            <a:pPr algn="l" rtl="0" eaLnBrk="1" hangingPunct="1">
              <a:lnSpc>
                <a:spcPct val="90000"/>
              </a:lnSpc>
              <a:buFont typeface="Arial" pitchFamily="34" charset="0"/>
              <a:buChar char="•"/>
            </a:pPr>
            <a:r>
              <a:rPr lang="en-US" sz="2800" dirty="0" smtClean="0"/>
              <a:t> We can see that</a:t>
            </a:r>
          </a:p>
          <a:p>
            <a:pPr lvl="1" algn="l" rtl="0" eaLnBrk="1" hangingPunct="1">
              <a:lnSpc>
                <a:spcPct val="90000"/>
              </a:lnSpc>
              <a:buFont typeface="Wingdings" pitchFamily="2" charset="2"/>
              <a:buChar char="Ø"/>
            </a:pPr>
            <a:r>
              <a:rPr lang="en-US" sz="2200" dirty="0" smtClean="0"/>
              <a:t> The program must process 10 test results. A counter-controlled loop will be used. </a:t>
            </a:r>
          </a:p>
          <a:p>
            <a:pPr lvl="1" algn="l" rtl="0" eaLnBrk="1" hangingPunct="1">
              <a:lnSpc>
                <a:spcPct val="90000"/>
              </a:lnSpc>
              <a:buFont typeface="Wingdings" pitchFamily="2" charset="2"/>
              <a:buChar char="Ø"/>
            </a:pPr>
            <a:r>
              <a:rPr lang="en-US" sz="2200" dirty="0" smtClean="0"/>
              <a:t> Two counters can be used—one to count the number of students who passed the exam and one to count the number of students who failed the exam. </a:t>
            </a:r>
          </a:p>
          <a:p>
            <a:pPr lvl="1" algn="l" rtl="0" eaLnBrk="1" hangingPunct="1">
              <a:lnSpc>
                <a:spcPct val="90000"/>
              </a:lnSpc>
              <a:buFont typeface="Wingdings" pitchFamily="2" charset="2"/>
              <a:buChar char="Ø"/>
            </a:pPr>
            <a:r>
              <a:rPr lang="en-US" sz="2200" dirty="0" smtClean="0"/>
              <a:t> Each test result is a number—either a 1 or a 2.  If the number is not a 1, we assume that it is a 2. </a:t>
            </a:r>
          </a:p>
          <a:p>
            <a:pPr algn="l" rtl="0" eaLnBrk="1" hangingPunct="1">
              <a:lnSpc>
                <a:spcPct val="90000"/>
              </a:lnSpc>
              <a:buFont typeface="Arial" pitchFamily="34" charset="0"/>
              <a:buChar char="•"/>
            </a:pPr>
            <a:r>
              <a:rPr lang="en-US" sz="2800" dirty="0" smtClean="0"/>
              <a:t> Top level outline:</a:t>
            </a:r>
          </a:p>
          <a:p>
            <a:pPr lvl="2" algn="l" rtl="0" eaLnBrk="1" hangingPunct="1">
              <a:lnSpc>
                <a:spcPct val="90000"/>
              </a:lnSpc>
              <a:buFontTx/>
              <a:buNone/>
            </a:pPr>
            <a:r>
              <a:rPr lang="en-US" sz="2200" i="1" dirty="0" smtClean="0">
                <a:solidFill>
                  <a:srgbClr val="CC3300"/>
                </a:solidFill>
              </a:rPr>
              <a:t>Analyze exam results and decide if tuition should be raised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altLang="ar-EG" sz="3600" dirty="0" smtClean="0"/>
              <a:t>1.    C++ Iterative Constructs</a:t>
            </a:r>
            <a:endParaRPr lang="en-US" sz="3600" dirty="0"/>
          </a:p>
        </p:txBody>
      </p:sp>
      <p:sp>
        <p:nvSpPr>
          <p:cNvPr id="6" name="Rectangle 26"/>
          <p:cNvSpPr>
            <a:spLocks noGrp="1" noChangeArrowheads="1"/>
          </p:cNvSpPr>
          <p:nvPr>
            <p:ph type="body" idx="4294967295"/>
          </p:nvPr>
        </p:nvSpPr>
        <p:spPr>
          <a:xfrm>
            <a:off x="642910" y="1638302"/>
            <a:ext cx="7458100" cy="3362334"/>
          </a:xfrm>
          <a:prstGeom prst="rect">
            <a:avLst/>
          </a:prstGeom>
        </p:spPr>
        <p:txBody>
          <a:bodyPr/>
          <a:lstStyle/>
          <a:p>
            <a:pPr algn="l" rtl="0" eaLnBrk="1" hangingPunct="1">
              <a:buFont typeface="Arial" pitchFamily="34" charset="0"/>
              <a:buChar char="•"/>
            </a:pPr>
            <a:r>
              <a:rPr lang="en-US" altLang="ar-EG" sz="3200" dirty="0" smtClean="0"/>
              <a:t> There are three constructs:</a:t>
            </a:r>
          </a:p>
          <a:p>
            <a:pPr algn="l" rtl="0" eaLnBrk="1" hangingPunct="1">
              <a:buFontTx/>
              <a:buNone/>
            </a:pPr>
            <a:endParaRPr lang="en-US" altLang="ar-EG" sz="3200" dirty="0" smtClean="0"/>
          </a:p>
          <a:p>
            <a:pPr lvl="1" algn="l" rtl="0" eaLnBrk="1" hangingPunct="1">
              <a:buFont typeface="Wingdings" pitchFamily="2" charset="2"/>
              <a:buChar char="Ø"/>
            </a:pPr>
            <a:r>
              <a:rPr lang="en-US" altLang="ar-EG" sz="2400" dirty="0" smtClean="0"/>
              <a:t>while statement</a:t>
            </a:r>
          </a:p>
          <a:p>
            <a:pPr lvl="1" algn="l" rtl="0" eaLnBrk="1" hangingPunct="1">
              <a:buFont typeface="Wingdings" pitchFamily="2" charset="2"/>
              <a:buChar char="Ø"/>
            </a:pPr>
            <a:r>
              <a:rPr lang="en-US" altLang="ar-EG" sz="2400" dirty="0" smtClean="0"/>
              <a:t>for statement</a:t>
            </a:r>
          </a:p>
          <a:p>
            <a:pPr lvl="1" algn="l" rtl="0" eaLnBrk="1" hangingPunct="1">
              <a:buFont typeface="Wingdings" pitchFamily="2" charset="2"/>
              <a:buChar char="Ø"/>
            </a:pPr>
            <a:r>
              <a:rPr lang="en-US" altLang="ar-EG" sz="2400" dirty="0" smtClean="0"/>
              <a:t>do-while statement</a:t>
            </a:r>
          </a:p>
          <a:p>
            <a:pPr lvl="3" algn="l" eaLnBrk="1" hangingPunct="1">
              <a:buFontTx/>
              <a:buNone/>
            </a:pPr>
            <a:endParaRPr lang="en-US" sz="2400" b="1" dirty="0" smtClean="0">
              <a:latin typeface="Courier New" pitchFamily="49" charset="0"/>
            </a:endParaRPr>
          </a:p>
          <a:p>
            <a:pPr algn="l" eaLnBrk="1" hangingPunct="1"/>
            <a:endParaRPr lang="en-US" sz="3200" b="1" dirty="0" smtClean="0">
              <a:latin typeface="Courier New" pitchFamily="49" charset="0"/>
            </a:endParaRPr>
          </a:p>
          <a:p>
            <a:pPr algn="l" eaLnBrk="1" hangingPunct="1"/>
            <a:endParaRPr lang="en-US" sz="3200" dirty="0" smtClean="0"/>
          </a:p>
          <a:p>
            <a:pPr algn="l" eaLnBrk="1" hangingPunct="1"/>
            <a:endParaRPr lang="en-US" sz="3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5" name="Rectangle 5"/>
          <p:cNvSpPr>
            <a:spLocks noGrp="1" noChangeArrowheads="1"/>
          </p:cNvSpPr>
          <p:nvPr>
            <p:ph type="body" idx="4294967295"/>
          </p:nvPr>
        </p:nvSpPr>
        <p:spPr>
          <a:xfrm>
            <a:off x="685800" y="1000108"/>
            <a:ext cx="7772400" cy="5334000"/>
          </a:xfrm>
          <a:prstGeom prst="rect">
            <a:avLst/>
          </a:prstGeom>
        </p:spPr>
        <p:txBody>
          <a:bodyPr>
            <a:normAutofit lnSpcReduction="10000"/>
          </a:bodyPr>
          <a:lstStyle/>
          <a:p>
            <a:pPr algn="l" rtl="0" eaLnBrk="1" hangingPunct="1">
              <a:buFont typeface="Arial" pitchFamily="34" charset="0"/>
              <a:buChar char="•"/>
            </a:pPr>
            <a:r>
              <a:rPr lang="en-US" sz="3200" dirty="0" smtClean="0"/>
              <a:t> First Refinement:</a:t>
            </a:r>
          </a:p>
          <a:p>
            <a:pPr lvl="2" algn="l" rtl="0" eaLnBrk="1" hangingPunct="1">
              <a:buFontTx/>
              <a:buNone/>
            </a:pPr>
            <a:r>
              <a:rPr lang="en-US" sz="2400" dirty="0" smtClean="0"/>
              <a:t>	</a:t>
            </a:r>
            <a:r>
              <a:rPr lang="en-US" sz="2400" i="1" dirty="0" smtClean="0">
                <a:solidFill>
                  <a:srgbClr val="CC3300"/>
                </a:solidFill>
              </a:rPr>
              <a:t>Initialize variables</a:t>
            </a:r>
          </a:p>
          <a:p>
            <a:pPr lvl="2" algn="l" rtl="0" eaLnBrk="1" hangingPunct="1">
              <a:buFontTx/>
              <a:buNone/>
            </a:pPr>
            <a:r>
              <a:rPr lang="en-US" sz="2400" i="1" dirty="0" smtClean="0">
                <a:solidFill>
                  <a:srgbClr val="CC3300"/>
                </a:solidFill>
              </a:rPr>
              <a:t>	Input the ten quiz grades and count passes and failures</a:t>
            </a:r>
          </a:p>
          <a:p>
            <a:pPr lvl="2" algn="l" rtl="0" eaLnBrk="1" hangingPunct="1">
              <a:buFontTx/>
              <a:buNone/>
            </a:pPr>
            <a:r>
              <a:rPr lang="en-US" sz="2400" i="1" dirty="0" smtClean="0">
                <a:solidFill>
                  <a:srgbClr val="CC3300"/>
                </a:solidFill>
              </a:rPr>
              <a:t>	Print a summary of the exam results and decide if tuition should be raised </a:t>
            </a:r>
            <a:endParaRPr lang="en-US" sz="3600" i="1" dirty="0" smtClean="0">
              <a:solidFill>
                <a:srgbClr val="CC3300"/>
              </a:solidFill>
            </a:endParaRPr>
          </a:p>
          <a:p>
            <a:pPr algn="l" rtl="0" eaLnBrk="1" hangingPunct="1">
              <a:buFont typeface="Arial" pitchFamily="34" charset="0"/>
              <a:buChar char="•"/>
            </a:pPr>
            <a:r>
              <a:rPr lang="en-US" sz="3200" dirty="0" smtClean="0"/>
              <a:t> Refine</a:t>
            </a:r>
          </a:p>
          <a:p>
            <a:pPr lvl="3" algn="l" rtl="0" eaLnBrk="1" hangingPunct="1">
              <a:buFontTx/>
              <a:buNone/>
            </a:pPr>
            <a:r>
              <a:rPr lang="en-US" sz="2400" i="1" dirty="0" smtClean="0">
                <a:solidFill>
                  <a:srgbClr val="CC3300"/>
                </a:solidFill>
              </a:rPr>
              <a:t>Initialize variables</a:t>
            </a:r>
          </a:p>
          <a:p>
            <a:pPr lvl="4" algn="l" rtl="0" eaLnBrk="1" hangingPunct="1">
              <a:buFontTx/>
              <a:buNone/>
            </a:pPr>
            <a:r>
              <a:rPr lang="en-US" sz="2400" dirty="0" smtClean="0"/>
              <a:t>to </a:t>
            </a:r>
          </a:p>
          <a:p>
            <a:pPr lvl="3" algn="l" rtl="0" eaLnBrk="1" hangingPunct="1">
              <a:buFontTx/>
              <a:buNone/>
            </a:pPr>
            <a:r>
              <a:rPr lang="en-US" sz="2400" i="1" dirty="0" smtClean="0">
                <a:solidFill>
                  <a:srgbClr val="CC3300"/>
                </a:solidFill>
              </a:rPr>
              <a:t>Initialize passes to zero</a:t>
            </a:r>
          </a:p>
          <a:p>
            <a:pPr lvl="3" algn="l" rtl="0" eaLnBrk="1" hangingPunct="1">
              <a:buFontTx/>
              <a:buNone/>
            </a:pPr>
            <a:r>
              <a:rPr lang="en-US" sz="2400" i="1" dirty="0" smtClean="0">
                <a:solidFill>
                  <a:srgbClr val="CC3300"/>
                </a:solidFill>
              </a:rPr>
              <a:t>Initialize failures to zero</a:t>
            </a:r>
          </a:p>
          <a:p>
            <a:pPr lvl="3" algn="l" rtl="0" eaLnBrk="1" hangingPunct="1">
              <a:buFontTx/>
              <a:buNone/>
            </a:pPr>
            <a:r>
              <a:rPr lang="en-US" sz="2400" i="1" dirty="0" smtClean="0">
                <a:solidFill>
                  <a:srgbClr val="CC3300"/>
                </a:solidFill>
              </a:rPr>
              <a:t>Initialize student counter to one </a:t>
            </a:r>
          </a:p>
          <a:p>
            <a:pPr lvl="3" algn="l" rtl="0" eaLnBrk="1" hangingPunct="1">
              <a:buFontTx/>
              <a:buNone/>
            </a:pPr>
            <a:endParaRPr lang="en-US" sz="2400" i="1" dirty="0" smtClean="0">
              <a:solidFill>
                <a:schemeClr val="accent2"/>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6" name="Text Placeholder 5"/>
          <p:cNvSpPr>
            <a:spLocks noGrp="1" noChangeArrowheads="1"/>
          </p:cNvSpPr>
          <p:nvPr>
            <p:ph type="body" idx="4294967295"/>
          </p:nvPr>
        </p:nvSpPr>
        <p:spPr>
          <a:xfrm>
            <a:off x="304800" y="981100"/>
            <a:ext cx="8839200" cy="5734048"/>
          </a:xfrm>
          <a:prstGeom prst="rect">
            <a:avLst/>
          </a:prstGeom>
        </p:spPr>
        <p:txBody>
          <a:bodyPr/>
          <a:lstStyle/>
          <a:p>
            <a:pPr algn="l" rtl="0" eaLnBrk="1" hangingPunct="1">
              <a:lnSpc>
                <a:spcPct val="90000"/>
              </a:lnSpc>
              <a:buFont typeface="Arial" pitchFamily="34" charset="0"/>
              <a:buChar char="•"/>
            </a:pPr>
            <a:r>
              <a:rPr lang="en-US" sz="2000" dirty="0" smtClean="0"/>
              <a:t> </a:t>
            </a:r>
            <a:r>
              <a:rPr lang="en-US" sz="2800" dirty="0" smtClean="0"/>
              <a:t>Refine</a:t>
            </a:r>
            <a:endParaRPr lang="en-US" sz="2000" dirty="0" smtClean="0"/>
          </a:p>
          <a:p>
            <a:pPr lvl="2" algn="l" rtl="0" eaLnBrk="1" hangingPunct="1">
              <a:lnSpc>
                <a:spcPct val="90000"/>
              </a:lnSpc>
              <a:buFontTx/>
              <a:buNone/>
            </a:pPr>
            <a:r>
              <a:rPr lang="en-US" sz="2000" i="1" dirty="0" smtClean="0">
                <a:solidFill>
                  <a:srgbClr val="FF3300"/>
                </a:solidFill>
              </a:rPr>
              <a:t>Input the ten quiz grades and count passes and failures</a:t>
            </a:r>
          </a:p>
          <a:p>
            <a:pPr lvl="4" algn="l" rtl="0" eaLnBrk="1" hangingPunct="1">
              <a:lnSpc>
                <a:spcPct val="90000"/>
              </a:lnSpc>
              <a:buFontTx/>
              <a:buNone/>
            </a:pPr>
            <a:r>
              <a:rPr lang="en-US" sz="2000" dirty="0" smtClean="0"/>
              <a:t>    to </a:t>
            </a:r>
          </a:p>
          <a:p>
            <a:pPr lvl="2" algn="l" rtl="0" eaLnBrk="1" hangingPunct="1">
              <a:lnSpc>
                <a:spcPct val="90000"/>
              </a:lnSpc>
              <a:buFontTx/>
              <a:buNone/>
            </a:pPr>
            <a:r>
              <a:rPr lang="en-US" sz="2000" i="1" dirty="0" smtClean="0">
                <a:solidFill>
                  <a:srgbClr val="CC3300"/>
                </a:solidFill>
              </a:rPr>
              <a:t>While student counter is less than or equal to ten</a:t>
            </a:r>
            <a:br>
              <a:rPr lang="en-US" sz="2000" i="1" dirty="0" smtClean="0">
                <a:solidFill>
                  <a:srgbClr val="CC3300"/>
                </a:solidFill>
              </a:rPr>
            </a:br>
            <a:r>
              <a:rPr lang="en-US" sz="2000" i="1" dirty="0" smtClean="0">
                <a:solidFill>
                  <a:srgbClr val="CC3300"/>
                </a:solidFill>
              </a:rPr>
              <a:t>Input the next exam result</a:t>
            </a:r>
          </a:p>
          <a:p>
            <a:pPr lvl="2" algn="l" rtl="0" eaLnBrk="1" hangingPunct="1">
              <a:lnSpc>
                <a:spcPct val="90000"/>
              </a:lnSpc>
              <a:buFontTx/>
              <a:buNone/>
            </a:pPr>
            <a:r>
              <a:rPr lang="en-US" sz="2000" i="1" dirty="0" smtClean="0">
                <a:solidFill>
                  <a:srgbClr val="CC3300"/>
                </a:solidFill>
              </a:rPr>
              <a:t>	If the student passed</a:t>
            </a:r>
          </a:p>
          <a:p>
            <a:pPr lvl="2" algn="l" rtl="0" eaLnBrk="1" hangingPunct="1">
              <a:lnSpc>
                <a:spcPct val="90000"/>
              </a:lnSpc>
              <a:buFontTx/>
              <a:buNone/>
            </a:pPr>
            <a:r>
              <a:rPr lang="en-US" sz="2000" i="1" dirty="0" smtClean="0">
                <a:solidFill>
                  <a:srgbClr val="CC3300"/>
                </a:solidFill>
              </a:rPr>
              <a:t>	   Add one to passes</a:t>
            </a:r>
            <a:br>
              <a:rPr lang="en-US" sz="2000" i="1" dirty="0" smtClean="0">
                <a:solidFill>
                  <a:srgbClr val="CC3300"/>
                </a:solidFill>
              </a:rPr>
            </a:br>
            <a:r>
              <a:rPr lang="en-US" sz="2000" i="1" dirty="0" smtClean="0">
                <a:solidFill>
                  <a:srgbClr val="CC3300"/>
                </a:solidFill>
              </a:rPr>
              <a:t>Else</a:t>
            </a:r>
            <a:br>
              <a:rPr lang="en-US" sz="2000" i="1" dirty="0" smtClean="0">
                <a:solidFill>
                  <a:srgbClr val="CC3300"/>
                </a:solidFill>
              </a:rPr>
            </a:br>
            <a:r>
              <a:rPr lang="en-US" sz="2000" i="1" dirty="0" smtClean="0">
                <a:solidFill>
                  <a:srgbClr val="CC3300"/>
                </a:solidFill>
              </a:rPr>
              <a:t>   Add one to failures</a:t>
            </a:r>
          </a:p>
          <a:p>
            <a:pPr lvl="2" algn="l" rtl="0" eaLnBrk="1" hangingPunct="1">
              <a:lnSpc>
                <a:spcPct val="90000"/>
              </a:lnSpc>
              <a:buFontTx/>
              <a:buNone/>
            </a:pPr>
            <a:r>
              <a:rPr lang="en-US" sz="2000" i="1" dirty="0" smtClean="0">
                <a:solidFill>
                  <a:srgbClr val="CC3300"/>
                </a:solidFill>
              </a:rPr>
              <a:t>	Add one to student counter </a:t>
            </a:r>
          </a:p>
          <a:p>
            <a:pPr algn="l" rtl="0" eaLnBrk="1" hangingPunct="1">
              <a:lnSpc>
                <a:spcPct val="90000"/>
              </a:lnSpc>
              <a:buFont typeface="Arial" pitchFamily="34" charset="0"/>
              <a:buChar char="•"/>
            </a:pPr>
            <a:r>
              <a:rPr lang="en-US" sz="2800" dirty="0" smtClean="0"/>
              <a:t> Refine</a:t>
            </a:r>
          </a:p>
          <a:p>
            <a:pPr lvl="2" algn="l" rtl="0" eaLnBrk="1" hangingPunct="1">
              <a:lnSpc>
                <a:spcPct val="90000"/>
              </a:lnSpc>
              <a:buFontTx/>
              <a:buNone/>
            </a:pPr>
            <a:r>
              <a:rPr lang="en-US" sz="2000" i="1" dirty="0" smtClean="0">
                <a:solidFill>
                  <a:srgbClr val="FF3300"/>
                </a:solidFill>
              </a:rPr>
              <a:t>Print a summary of the exam results and decide if tuition should be raised</a:t>
            </a:r>
            <a:r>
              <a:rPr lang="en-US" sz="2000" i="1" dirty="0" smtClean="0">
                <a:solidFill>
                  <a:schemeClr val="accent2"/>
                </a:solidFill>
              </a:rPr>
              <a:t> </a:t>
            </a:r>
          </a:p>
          <a:p>
            <a:pPr lvl="4" algn="l" rtl="0" eaLnBrk="1" hangingPunct="1">
              <a:lnSpc>
                <a:spcPct val="90000"/>
              </a:lnSpc>
              <a:buFontTx/>
              <a:buNone/>
            </a:pPr>
            <a:r>
              <a:rPr lang="en-US" sz="2000" dirty="0" smtClean="0"/>
              <a:t>   to</a:t>
            </a:r>
          </a:p>
          <a:p>
            <a:pPr lvl="2" algn="l" rtl="0" eaLnBrk="1" hangingPunct="1">
              <a:lnSpc>
                <a:spcPct val="90000"/>
              </a:lnSpc>
              <a:buFontTx/>
              <a:buNone/>
            </a:pPr>
            <a:r>
              <a:rPr lang="en-US" sz="2000" i="1" dirty="0" smtClean="0">
                <a:solidFill>
                  <a:srgbClr val="CC3300"/>
                </a:solidFill>
              </a:rPr>
              <a:t>Print the number of passes</a:t>
            </a:r>
          </a:p>
          <a:p>
            <a:pPr lvl="2" algn="l" rtl="0" eaLnBrk="1" hangingPunct="1">
              <a:lnSpc>
                <a:spcPct val="90000"/>
              </a:lnSpc>
              <a:buFontTx/>
              <a:buNone/>
            </a:pPr>
            <a:r>
              <a:rPr lang="en-US" sz="2000" i="1" dirty="0" smtClean="0">
                <a:solidFill>
                  <a:srgbClr val="CC3300"/>
                </a:solidFill>
              </a:rPr>
              <a:t>Print the number of failures</a:t>
            </a:r>
          </a:p>
          <a:p>
            <a:pPr lvl="2" algn="l" rtl="0" eaLnBrk="1" hangingPunct="1">
              <a:lnSpc>
                <a:spcPct val="90000"/>
              </a:lnSpc>
              <a:buFontTx/>
              <a:buNone/>
            </a:pPr>
            <a:r>
              <a:rPr lang="en-US" sz="2000" i="1" dirty="0" smtClean="0">
                <a:solidFill>
                  <a:srgbClr val="CC3300"/>
                </a:solidFill>
              </a:rPr>
              <a:t>If more than eight students passed </a:t>
            </a:r>
            <a:br>
              <a:rPr lang="en-US" sz="2000" i="1" dirty="0" smtClean="0">
                <a:solidFill>
                  <a:srgbClr val="CC3300"/>
                </a:solidFill>
              </a:rPr>
            </a:br>
            <a:r>
              <a:rPr lang="en-US" sz="2000" i="1" dirty="0" smtClean="0">
                <a:solidFill>
                  <a:srgbClr val="CC3300"/>
                </a:solidFill>
              </a:rPr>
              <a:t>	Print “Raise tuition”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
          <p:cNvSpPr>
            <a:spLocks noGrp="1" noChangeArrowheads="1"/>
          </p:cNvSpPr>
          <p:nvPr>
            <p:ph type="sldNum" sz="quarter" idx="10"/>
          </p:nvPr>
        </p:nvSpPr>
        <p:spPr>
          <a:noFill/>
        </p:spPr>
        <p:txBody>
          <a:bodyPr/>
          <a:lstStyle/>
          <a:p>
            <a:fld id="{9A85D506-C007-46FF-AF27-3DDEAC849F63}" type="slidenum">
              <a:rPr lang="en-US" smtClean="0"/>
              <a:pPr/>
              <a:t>32</a:t>
            </a:fld>
            <a:endParaRPr lang="en-US" smtClean="0"/>
          </a:p>
        </p:txBody>
      </p:sp>
      <p:sp>
        <p:nvSpPr>
          <p:cNvPr id="34819" name="Rectangle 2"/>
          <p:cNvSpPr>
            <a:spLocks noGrp="1" noChangeArrowheads="1"/>
          </p:cNvSpPr>
          <p:nvPr>
            <p:ph type="subTitle" idx="1"/>
          </p:nvPr>
        </p:nvSpPr>
        <p:spPr/>
        <p:txBody>
          <a:bodyPr/>
          <a:lstStyle/>
          <a:p>
            <a:pPr eaLnBrk="1" hangingPunct="1"/>
            <a:r>
              <a:rPr lang="en-US" sz="1600" smtClean="0">
                <a:cs typeface="Times New Roman" pitchFamily="18" charset="0"/>
              </a:rPr>
              <a:t>1.  Initialize variables</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2.  Input data and count passes/failures</a:t>
            </a:r>
          </a:p>
          <a:p>
            <a:pPr eaLnBrk="1" hangingPunct="1"/>
            <a:r>
              <a:rPr lang="en-US" smtClean="0">
                <a:cs typeface="Times New Roman" pitchFamily="18" charset="0"/>
              </a:rPr>
              <a:t/>
            </a:r>
            <a:br>
              <a:rPr lang="en-US" smtClean="0">
                <a:cs typeface="Times New Roman" pitchFamily="18" charset="0"/>
              </a:rPr>
            </a:br>
            <a:endParaRPr lang="en-US" smtClean="0"/>
          </a:p>
        </p:txBody>
      </p:sp>
      <p:grpSp>
        <p:nvGrpSpPr>
          <p:cNvPr id="2" name="Group 3"/>
          <p:cNvGrpSpPr>
            <a:grpSpLocks/>
          </p:cNvGrpSpPr>
          <p:nvPr/>
        </p:nvGrpSpPr>
        <p:grpSpPr bwMode="auto">
          <a:xfrm>
            <a:off x="0" y="0"/>
            <a:ext cx="6572264" cy="6572272"/>
            <a:chOff x="0" y="0"/>
            <a:chExt cx="3072" cy="8602"/>
          </a:xfrm>
        </p:grpSpPr>
        <p:grpSp>
          <p:nvGrpSpPr>
            <p:cNvPr id="3" name="Group 4"/>
            <p:cNvGrpSpPr>
              <a:grpSpLocks/>
            </p:cNvGrpSpPr>
            <p:nvPr/>
          </p:nvGrpSpPr>
          <p:grpSpPr bwMode="auto">
            <a:xfrm>
              <a:off x="0" y="0"/>
              <a:ext cx="3072" cy="374"/>
              <a:chOff x="0" y="0"/>
              <a:chExt cx="3072" cy="374"/>
            </a:xfrm>
          </p:grpSpPr>
          <p:sp>
            <p:nvSpPr>
              <p:cNvPr id="34888" name="Rectangle 5"/>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endParaRPr lang="ar-EG" sz="1100"/>
              </a:p>
            </p:txBody>
          </p:sp>
          <p:sp>
            <p:nvSpPr>
              <p:cNvPr id="34889" name="Rectangle 6"/>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	// Fig. 2.11: fig02_11.cpp</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4" name="Group 7"/>
            <p:cNvGrpSpPr>
              <a:grpSpLocks/>
            </p:cNvGrpSpPr>
            <p:nvPr/>
          </p:nvGrpSpPr>
          <p:grpSpPr bwMode="auto">
            <a:xfrm>
              <a:off x="0" y="374"/>
              <a:ext cx="3072" cy="374"/>
              <a:chOff x="0" y="374"/>
              <a:chExt cx="3072" cy="374"/>
            </a:xfrm>
          </p:grpSpPr>
          <p:sp>
            <p:nvSpPr>
              <p:cNvPr id="34886" name="Rectangle 8"/>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endParaRPr lang="ar-EG" sz="1100"/>
              </a:p>
            </p:txBody>
          </p:sp>
          <p:sp>
            <p:nvSpPr>
              <p:cNvPr id="34887" name="Rectangle 9"/>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	// Analysis of examination results</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5" name="Group 10"/>
            <p:cNvGrpSpPr>
              <a:grpSpLocks/>
            </p:cNvGrpSpPr>
            <p:nvPr/>
          </p:nvGrpSpPr>
          <p:grpSpPr bwMode="auto">
            <a:xfrm>
              <a:off x="0" y="748"/>
              <a:ext cx="3072" cy="374"/>
              <a:chOff x="0" y="748"/>
              <a:chExt cx="3072" cy="374"/>
            </a:xfrm>
          </p:grpSpPr>
          <p:sp>
            <p:nvSpPr>
              <p:cNvPr id="34884" name="Rectangle 11"/>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endParaRPr lang="ar-EG" sz="1100"/>
              </a:p>
            </p:txBody>
          </p:sp>
          <p:sp>
            <p:nvSpPr>
              <p:cNvPr id="34885" name="Rectangle 12"/>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	</a:t>
                </a:r>
                <a:r>
                  <a:rPr lang="en-US" sz="1100" b="1">
                    <a:solidFill>
                      <a:srgbClr val="275AFF"/>
                    </a:solidFill>
                    <a:latin typeface="Courier New" pitchFamily="49" charset="0"/>
                  </a:rPr>
                  <a:t>#include</a:t>
                </a:r>
                <a:r>
                  <a:rPr lang="en-US" sz="1100" b="1">
                    <a:latin typeface="Courier New" pitchFamily="49" charset="0"/>
                  </a:rPr>
                  <a:t> &lt;iostream&gt;</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6" name="Group 13"/>
            <p:cNvGrpSpPr>
              <a:grpSpLocks/>
            </p:cNvGrpSpPr>
            <p:nvPr/>
          </p:nvGrpSpPr>
          <p:grpSpPr bwMode="auto">
            <a:xfrm>
              <a:off x="0" y="1122"/>
              <a:ext cx="3072" cy="374"/>
              <a:chOff x="0" y="1122"/>
              <a:chExt cx="3072" cy="374"/>
            </a:xfrm>
          </p:grpSpPr>
          <p:sp>
            <p:nvSpPr>
              <p:cNvPr id="34882" name="Rectangle 14"/>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endParaRPr lang="ar-EG" sz="1100"/>
              </a:p>
            </p:txBody>
          </p:sp>
          <p:sp>
            <p:nvSpPr>
              <p:cNvPr id="34883" name="Rectangle 15"/>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7" name="Group 16"/>
            <p:cNvGrpSpPr>
              <a:grpSpLocks/>
            </p:cNvGrpSpPr>
            <p:nvPr/>
          </p:nvGrpSpPr>
          <p:grpSpPr bwMode="auto">
            <a:xfrm>
              <a:off x="0" y="1496"/>
              <a:ext cx="3072" cy="374"/>
              <a:chOff x="0" y="1496"/>
              <a:chExt cx="3072" cy="374"/>
            </a:xfrm>
          </p:grpSpPr>
          <p:sp>
            <p:nvSpPr>
              <p:cNvPr id="34880" name="Rectangle 17"/>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endParaRPr lang="ar-EG" sz="1100"/>
              </a:p>
            </p:txBody>
          </p:sp>
          <p:sp>
            <p:nvSpPr>
              <p:cNvPr id="34881" name="Rectangle 18"/>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5	</a:t>
                </a:r>
                <a:r>
                  <a:rPr lang="en-US" sz="1100" b="1">
                    <a:solidFill>
                      <a:srgbClr val="275AFF"/>
                    </a:solidFill>
                    <a:latin typeface="Courier New" pitchFamily="49" charset="0"/>
                  </a:rPr>
                  <a:t>using</a:t>
                </a:r>
                <a:r>
                  <a:rPr lang="en-US" sz="1100" b="1">
                    <a:latin typeface="Courier New" pitchFamily="49" charset="0"/>
                  </a:rPr>
                  <a:t> std::cout;</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8" name="Group 19"/>
            <p:cNvGrpSpPr>
              <a:grpSpLocks/>
            </p:cNvGrpSpPr>
            <p:nvPr/>
          </p:nvGrpSpPr>
          <p:grpSpPr bwMode="auto">
            <a:xfrm>
              <a:off x="0" y="1870"/>
              <a:ext cx="3072" cy="374"/>
              <a:chOff x="0" y="1870"/>
              <a:chExt cx="3072" cy="374"/>
            </a:xfrm>
          </p:grpSpPr>
          <p:sp>
            <p:nvSpPr>
              <p:cNvPr id="34878" name="Rectangle 20"/>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endParaRPr lang="ar-EG" sz="1100"/>
              </a:p>
            </p:txBody>
          </p:sp>
          <p:sp>
            <p:nvSpPr>
              <p:cNvPr id="34879" name="Rectangle 21"/>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6	</a:t>
                </a:r>
                <a:r>
                  <a:rPr lang="en-US" sz="1100" b="1">
                    <a:solidFill>
                      <a:srgbClr val="275AFF"/>
                    </a:solidFill>
                    <a:latin typeface="Courier New" pitchFamily="49" charset="0"/>
                  </a:rPr>
                  <a:t>using</a:t>
                </a:r>
                <a:r>
                  <a:rPr lang="en-US" sz="1100" b="1">
                    <a:latin typeface="Courier New" pitchFamily="49" charset="0"/>
                  </a:rPr>
                  <a:t> std::cin;</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9" name="Group 22"/>
            <p:cNvGrpSpPr>
              <a:grpSpLocks/>
            </p:cNvGrpSpPr>
            <p:nvPr/>
          </p:nvGrpSpPr>
          <p:grpSpPr bwMode="auto">
            <a:xfrm>
              <a:off x="0" y="2244"/>
              <a:ext cx="3072" cy="374"/>
              <a:chOff x="0" y="2244"/>
              <a:chExt cx="3072" cy="374"/>
            </a:xfrm>
          </p:grpSpPr>
          <p:sp>
            <p:nvSpPr>
              <p:cNvPr id="34876" name="Rectangle 23"/>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endParaRPr lang="ar-EG" sz="1100"/>
              </a:p>
            </p:txBody>
          </p:sp>
          <p:sp>
            <p:nvSpPr>
              <p:cNvPr id="34877" name="Rectangle 24"/>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7	</a:t>
                </a:r>
                <a:r>
                  <a:rPr lang="en-US" sz="1100" b="1">
                    <a:solidFill>
                      <a:srgbClr val="275AFF"/>
                    </a:solidFill>
                    <a:latin typeface="Courier New" pitchFamily="49" charset="0"/>
                  </a:rPr>
                  <a:t>using</a:t>
                </a:r>
                <a:r>
                  <a:rPr lang="en-US" sz="1100" b="1">
                    <a:latin typeface="Courier New" pitchFamily="49" charset="0"/>
                  </a:rPr>
                  <a:t> std::endl;</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0" name="Group 25"/>
            <p:cNvGrpSpPr>
              <a:grpSpLocks/>
            </p:cNvGrpSpPr>
            <p:nvPr/>
          </p:nvGrpSpPr>
          <p:grpSpPr bwMode="auto">
            <a:xfrm>
              <a:off x="0" y="2618"/>
              <a:ext cx="3072" cy="374"/>
              <a:chOff x="0" y="2618"/>
              <a:chExt cx="3072" cy="374"/>
            </a:xfrm>
          </p:grpSpPr>
          <p:sp>
            <p:nvSpPr>
              <p:cNvPr id="34874" name="Rectangle 26"/>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endParaRPr lang="ar-EG" sz="1100"/>
              </a:p>
            </p:txBody>
          </p:sp>
          <p:sp>
            <p:nvSpPr>
              <p:cNvPr id="34875" name="Rectangle 27"/>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8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1" name="Group 28"/>
            <p:cNvGrpSpPr>
              <a:grpSpLocks/>
            </p:cNvGrpSpPr>
            <p:nvPr/>
          </p:nvGrpSpPr>
          <p:grpSpPr bwMode="auto">
            <a:xfrm>
              <a:off x="0" y="2992"/>
              <a:ext cx="3072" cy="374"/>
              <a:chOff x="0" y="2992"/>
              <a:chExt cx="3072" cy="374"/>
            </a:xfrm>
          </p:grpSpPr>
          <p:sp>
            <p:nvSpPr>
              <p:cNvPr id="34872" name="Rectangle 29"/>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endParaRPr lang="ar-EG" sz="1100"/>
              </a:p>
            </p:txBody>
          </p:sp>
          <p:sp>
            <p:nvSpPr>
              <p:cNvPr id="34873" name="Rectangle 30"/>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9	</a:t>
                </a:r>
                <a:r>
                  <a:rPr lang="en-US" sz="1100" b="1">
                    <a:solidFill>
                      <a:srgbClr val="275AFF"/>
                    </a:solidFill>
                    <a:latin typeface="Courier New" pitchFamily="49" charset="0"/>
                  </a:rPr>
                  <a:t>int</a:t>
                </a:r>
                <a:r>
                  <a:rPr lang="en-US" sz="1100" b="1">
                    <a:latin typeface="Courier New" pitchFamily="49" charset="0"/>
                  </a:rPr>
                  <a:t> main()</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2" name="Group 31"/>
            <p:cNvGrpSpPr>
              <a:grpSpLocks/>
            </p:cNvGrpSpPr>
            <p:nvPr/>
          </p:nvGrpSpPr>
          <p:grpSpPr bwMode="auto">
            <a:xfrm>
              <a:off x="0" y="3366"/>
              <a:ext cx="3072" cy="374"/>
              <a:chOff x="0" y="3366"/>
              <a:chExt cx="3072" cy="374"/>
            </a:xfrm>
          </p:grpSpPr>
          <p:sp>
            <p:nvSpPr>
              <p:cNvPr id="34870" name="Rectangle 32"/>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endParaRPr lang="ar-EG" sz="1100"/>
              </a:p>
            </p:txBody>
          </p:sp>
          <p:sp>
            <p:nvSpPr>
              <p:cNvPr id="34871" name="Rectangle 33"/>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10	</a:t>
                </a:r>
                <a:r>
                  <a:rPr lang="en-US" sz="1100" b="1">
                    <a:latin typeface="Courier New" pitchFamily="49" charset="0"/>
                  </a:rPr>
                  <a:t>{</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3" name="Group 34"/>
            <p:cNvGrpSpPr>
              <a:grpSpLocks/>
            </p:cNvGrpSpPr>
            <p:nvPr/>
          </p:nvGrpSpPr>
          <p:grpSpPr bwMode="auto">
            <a:xfrm>
              <a:off x="0" y="3740"/>
              <a:ext cx="3072" cy="374"/>
              <a:chOff x="0" y="3740"/>
              <a:chExt cx="3072" cy="374"/>
            </a:xfrm>
          </p:grpSpPr>
          <p:sp>
            <p:nvSpPr>
              <p:cNvPr id="34868" name="Rectangle 35"/>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endParaRPr lang="ar-EG" sz="1100"/>
              </a:p>
            </p:txBody>
          </p:sp>
          <p:sp>
            <p:nvSpPr>
              <p:cNvPr id="34869" name="Rectangle 36"/>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dirty="0">
                    <a:solidFill>
                      <a:srgbClr val="33CC33"/>
                    </a:solidFill>
                    <a:latin typeface="Courier New" pitchFamily="49" charset="0"/>
                  </a:rPr>
                  <a:t>	11	   // initialize variables in declarations</a:t>
                </a:r>
                <a:endParaRPr lang="en-US" sz="1100" b="1" dirty="0">
                  <a:latin typeface="Courier New" pitchFamily="49" charset="0"/>
                </a:endParaRPr>
              </a:p>
              <a:p>
                <a:pPr>
                  <a:spcBef>
                    <a:spcPct val="0"/>
                  </a:spcBef>
                  <a:tabLst>
                    <a:tab pos="139700" algn="r"/>
                    <a:tab pos="292100" algn="l"/>
                  </a:tabLst>
                </a:pPr>
                <a:endParaRPr lang="en-US" sz="1100" b="1" dirty="0">
                  <a:solidFill>
                    <a:schemeClr val="tx1"/>
                  </a:solidFill>
                  <a:latin typeface="Courier New" pitchFamily="49" charset="0"/>
                </a:endParaRPr>
              </a:p>
            </p:txBody>
          </p:sp>
        </p:grpSp>
        <p:grpSp>
          <p:nvGrpSpPr>
            <p:cNvPr id="14" name="Group 37"/>
            <p:cNvGrpSpPr>
              <a:grpSpLocks/>
            </p:cNvGrpSpPr>
            <p:nvPr/>
          </p:nvGrpSpPr>
          <p:grpSpPr bwMode="auto">
            <a:xfrm>
              <a:off x="0" y="4114"/>
              <a:ext cx="3072" cy="374"/>
              <a:chOff x="0" y="4114"/>
              <a:chExt cx="3072" cy="374"/>
            </a:xfrm>
          </p:grpSpPr>
          <p:sp>
            <p:nvSpPr>
              <p:cNvPr id="34866" name="Rectangle 38"/>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endParaRPr lang="ar-EG" sz="1100"/>
              </a:p>
            </p:txBody>
          </p:sp>
          <p:sp>
            <p:nvSpPr>
              <p:cNvPr id="34867" name="Rectangle 39"/>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12	</a:t>
                </a:r>
                <a:r>
                  <a:rPr lang="en-US" sz="1100" b="1">
                    <a:latin typeface="Courier New" pitchFamily="49" charset="0"/>
                  </a:rPr>
                  <a:t>   </a:t>
                </a:r>
                <a:r>
                  <a:rPr lang="en-US" sz="1100" b="1">
                    <a:solidFill>
                      <a:srgbClr val="275AFF"/>
                    </a:solidFill>
                    <a:latin typeface="Courier New" pitchFamily="49" charset="0"/>
                  </a:rPr>
                  <a:t>int</a:t>
                </a:r>
                <a:r>
                  <a:rPr lang="en-US" sz="1100" b="1">
                    <a:latin typeface="Courier New" pitchFamily="49" charset="0"/>
                  </a:rPr>
                  <a:t> passes = 0,           </a:t>
                </a:r>
                <a:r>
                  <a:rPr lang="en-US" sz="1100" b="1">
                    <a:solidFill>
                      <a:srgbClr val="33CC33"/>
                    </a:solidFill>
                    <a:latin typeface="Courier New" pitchFamily="49" charset="0"/>
                  </a:rPr>
                  <a:t>// number of passes</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5" name="Group 40"/>
            <p:cNvGrpSpPr>
              <a:grpSpLocks/>
            </p:cNvGrpSpPr>
            <p:nvPr/>
          </p:nvGrpSpPr>
          <p:grpSpPr bwMode="auto">
            <a:xfrm>
              <a:off x="0" y="4488"/>
              <a:ext cx="3072" cy="374"/>
              <a:chOff x="0" y="4488"/>
              <a:chExt cx="3072" cy="374"/>
            </a:xfrm>
          </p:grpSpPr>
          <p:sp>
            <p:nvSpPr>
              <p:cNvPr id="34864" name="Rectangle 41"/>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endParaRPr lang="ar-EG" sz="1100"/>
              </a:p>
            </p:txBody>
          </p:sp>
          <p:sp>
            <p:nvSpPr>
              <p:cNvPr id="34865" name="Rectangle 42"/>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13	</a:t>
                </a:r>
                <a:r>
                  <a:rPr lang="en-US" sz="1100" b="1">
                    <a:latin typeface="Courier New" pitchFamily="49" charset="0"/>
                  </a:rPr>
                  <a:t>       failures = 0,         </a:t>
                </a:r>
                <a:r>
                  <a:rPr lang="en-US" sz="1100" b="1">
                    <a:solidFill>
                      <a:srgbClr val="33CC33"/>
                    </a:solidFill>
                    <a:latin typeface="Courier New" pitchFamily="49" charset="0"/>
                  </a:rPr>
                  <a:t>// number of failures</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6" name="Group 43"/>
            <p:cNvGrpSpPr>
              <a:grpSpLocks/>
            </p:cNvGrpSpPr>
            <p:nvPr/>
          </p:nvGrpSpPr>
          <p:grpSpPr bwMode="auto">
            <a:xfrm>
              <a:off x="0" y="4862"/>
              <a:ext cx="3072" cy="374"/>
              <a:chOff x="0" y="4862"/>
              <a:chExt cx="3072" cy="374"/>
            </a:xfrm>
          </p:grpSpPr>
          <p:sp>
            <p:nvSpPr>
              <p:cNvPr id="34862" name="Rectangle 44"/>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endParaRPr lang="ar-EG" sz="1100"/>
              </a:p>
            </p:txBody>
          </p:sp>
          <p:sp>
            <p:nvSpPr>
              <p:cNvPr id="34863" name="Rectangle 45"/>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14	</a:t>
                </a:r>
                <a:r>
                  <a:rPr lang="en-US" sz="1100" b="1">
                    <a:latin typeface="Courier New" pitchFamily="49" charset="0"/>
                  </a:rPr>
                  <a:t>       studentCounter = 1,   </a:t>
                </a:r>
                <a:r>
                  <a:rPr lang="en-US" sz="1100" b="1">
                    <a:solidFill>
                      <a:srgbClr val="33CC33"/>
                    </a:solidFill>
                    <a:latin typeface="Courier New" pitchFamily="49" charset="0"/>
                  </a:rPr>
                  <a:t>// student counter</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7" name="Group 46"/>
            <p:cNvGrpSpPr>
              <a:grpSpLocks/>
            </p:cNvGrpSpPr>
            <p:nvPr/>
          </p:nvGrpSpPr>
          <p:grpSpPr bwMode="auto">
            <a:xfrm>
              <a:off x="0" y="5236"/>
              <a:ext cx="3072" cy="374"/>
              <a:chOff x="0" y="5236"/>
              <a:chExt cx="3072" cy="374"/>
            </a:xfrm>
          </p:grpSpPr>
          <p:sp>
            <p:nvSpPr>
              <p:cNvPr id="34860" name="Rectangle 47"/>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endParaRPr lang="ar-EG" sz="1100"/>
              </a:p>
            </p:txBody>
          </p:sp>
          <p:sp>
            <p:nvSpPr>
              <p:cNvPr id="34861" name="Rectangle 48"/>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15	</a:t>
                </a:r>
                <a:r>
                  <a:rPr lang="en-US" sz="1100" b="1">
                    <a:latin typeface="Courier New" pitchFamily="49" charset="0"/>
                  </a:rPr>
                  <a:t>       result;               </a:t>
                </a:r>
                <a:r>
                  <a:rPr lang="en-US" sz="1100" b="1">
                    <a:solidFill>
                      <a:srgbClr val="33CC33"/>
                    </a:solidFill>
                    <a:latin typeface="Courier New" pitchFamily="49" charset="0"/>
                  </a:rPr>
                  <a:t>// one exam result</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8" name="Group 49"/>
            <p:cNvGrpSpPr>
              <a:grpSpLocks/>
            </p:cNvGrpSpPr>
            <p:nvPr/>
          </p:nvGrpSpPr>
          <p:grpSpPr bwMode="auto">
            <a:xfrm>
              <a:off x="0" y="5610"/>
              <a:ext cx="3072" cy="374"/>
              <a:chOff x="0" y="5610"/>
              <a:chExt cx="3072" cy="374"/>
            </a:xfrm>
          </p:grpSpPr>
          <p:sp>
            <p:nvSpPr>
              <p:cNvPr id="34858" name="Rectangle 50"/>
              <p:cNvSpPr>
                <a:spLocks noChangeArrowheads="1"/>
              </p:cNvSpPr>
              <p:nvPr/>
            </p:nvSpPr>
            <p:spPr bwMode="auto">
              <a:xfrm>
                <a:off x="0" y="5610"/>
                <a:ext cx="3072" cy="374"/>
              </a:xfrm>
              <a:prstGeom prst="rect">
                <a:avLst/>
              </a:prstGeom>
              <a:solidFill>
                <a:srgbClr val="FFE699"/>
              </a:solidFill>
              <a:ln w="9525">
                <a:noFill/>
                <a:miter lim="800000"/>
                <a:headEnd/>
                <a:tailEnd/>
              </a:ln>
            </p:spPr>
            <p:txBody>
              <a:bodyPr/>
              <a:lstStyle/>
              <a:p>
                <a:endParaRPr lang="ar-EG" sz="1100"/>
              </a:p>
            </p:txBody>
          </p:sp>
          <p:sp>
            <p:nvSpPr>
              <p:cNvPr id="34859" name="Rectangle 51"/>
              <p:cNvSpPr>
                <a:spLocks noChangeArrowheads="1"/>
              </p:cNvSpPr>
              <p:nvPr/>
            </p:nvSpPr>
            <p:spPr bwMode="auto">
              <a:xfrm>
                <a:off x="0" y="561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16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9" name="Group 52"/>
            <p:cNvGrpSpPr>
              <a:grpSpLocks/>
            </p:cNvGrpSpPr>
            <p:nvPr/>
          </p:nvGrpSpPr>
          <p:grpSpPr bwMode="auto">
            <a:xfrm>
              <a:off x="0" y="5984"/>
              <a:ext cx="3072" cy="374"/>
              <a:chOff x="0" y="5984"/>
              <a:chExt cx="3072" cy="374"/>
            </a:xfrm>
          </p:grpSpPr>
          <p:sp>
            <p:nvSpPr>
              <p:cNvPr id="34856" name="Rectangle 53"/>
              <p:cNvSpPr>
                <a:spLocks noChangeArrowheads="1"/>
              </p:cNvSpPr>
              <p:nvPr/>
            </p:nvSpPr>
            <p:spPr bwMode="auto">
              <a:xfrm>
                <a:off x="0" y="5984"/>
                <a:ext cx="3072" cy="374"/>
              </a:xfrm>
              <a:prstGeom prst="rect">
                <a:avLst/>
              </a:prstGeom>
              <a:solidFill>
                <a:srgbClr val="FFE699"/>
              </a:solidFill>
              <a:ln w="9525">
                <a:noFill/>
                <a:miter lim="800000"/>
                <a:headEnd/>
                <a:tailEnd/>
              </a:ln>
            </p:spPr>
            <p:txBody>
              <a:bodyPr/>
              <a:lstStyle/>
              <a:p>
                <a:endParaRPr lang="ar-EG" sz="1100"/>
              </a:p>
            </p:txBody>
          </p:sp>
          <p:sp>
            <p:nvSpPr>
              <p:cNvPr id="34857" name="Rectangle 54"/>
              <p:cNvSpPr>
                <a:spLocks noChangeArrowheads="1"/>
              </p:cNvSpPr>
              <p:nvPr/>
            </p:nvSpPr>
            <p:spPr bwMode="auto">
              <a:xfrm>
                <a:off x="0" y="598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17	   // process 10 students; counter-controlled loop</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0" name="Group 55"/>
            <p:cNvGrpSpPr>
              <a:grpSpLocks/>
            </p:cNvGrpSpPr>
            <p:nvPr/>
          </p:nvGrpSpPr>
          <p:grpSpPr bwMode="auto">
            <a:xfrm>
              <a:off x="0" y="6358"/>
              <a:ext cx="3072" cy="374"/>
              <a:chOff x="0" y="6358"/>
              <a:chExt cx="3072" cy="374"/>
            </a:xfrm>
          </p:grpSpPr>
          <p:sp>
            <p:nvSpPr>
              <p:cNvPr id="34854" name="Rectangle 56"/>
              <p:cNvSpPr>
                <a:spLocks noChangeArrowheads="1"/>
              </p:cNvSpPr>
              <p:nvPr/>
            </p:nvSpPr>
            <p:spPr bwMode="auto">
              <a:xfrm>
                <a:off x="0" y="6358"/>
                <a:ext cx="3072" cy="374"/>
              </a:xfrm>
              <a:prstGeom prst="rect">
                <a:avLst/>
              </a:prstGeom>
              <a:solidFill>
                <a:srgbClr val="FFE699"/>
              </a:solidFill>
              <a:ln w="9525">
                <a:noFill/>
                <a:miter lim="800000"/>
                <a:headEnd/>
                <a:tailEnd/>
              </a:ln>
            </p:spPr>
            <p:txBody>
              <a:bodyPr/>
              <a:lstStyle/>
              <a:p>
                <a:endParaRPr lang="ar-EG" sz="1100"/>
              </a:p>
            </p:txBody>
          </p:sp>
          <p:sp>
            <p:nvSpPr>
              <p:cNvPr id="34855" name="Rectangle 57"/>
              <p:cNvSpPr>
                <a:spLocks noChangeArrowheads="1"/>
              </p:cNvSpPr>
              <p:nvPr/>
            </p:nvSpPr>
            <p:spPr bwMode="auto">
              <a:xfrm>
                <a:off x="0" y="635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18	</a:t>
                </a:r>
                <a:r>
                  <a:rPr lang="en-US" sz="1100" b="1">
                    <a:latin typeface="Courier New" pitchFamily="49" charset="0"/>
                  </a:rPr>
                  <a:t>   </a:t>
                </a:r>
                <a:r>
                  <a:rPr lang="en-US" sz="1100" b="1">
                    <a:solidFill>
                      <a:srgbClr val="275AFF"/>
                    </a:solidFill>
                    <a:latin typeface="Courier New" pitchFamily="49" charset="0"/>
                  </a:rPr>
                  <a:t>while</a:t>
                </a:r>
                <a:r>
                  <a:rPr lang="en-US" sz="1100" b="1">
                    <a:latin typeface="Courier New" pitchFamily="49" charset="0"/>
                  </a:rPr>
                  <a:t> ( studentCounter &lt;= 10 )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1" name="Group 58"/>
            <p:cNvGrpSpPr>
              <a:grpSpLocks/>
            </p:cNvGrpSpPr>
            <p:nvPr/>
          </p:nvGrpSpPr>
          <p:grpSpPr bwMode="auto">
            <a:xfrm>
              <a:off x="0" y="6732"/>
              <a:ext cx="3072" cy="374"/>
              <a:chOff x="0" y="6732"/>
              <a:chExt cx="3072" cy="374"/>
            </a:xfrm>
          </p:grpSpPr>
          <p:sp>
            <p:nvSpPr>
              <p:cNvPr id="34852" name="Rectangle 59"/>
              <p:cNvSpPr>
                <a:spLocks noChangeArrowheads="1"/>
              </p:cNvSpPr>
              <p:nvPr/>
            </p:nvSpPr>
            <p:spPr bwMode="auto">
              <a:xfrm>
                <a:off x="0" y="6732"/>
                <a:ext cx="3072" cy="374"/>
              </a:xfrm>
              <a:prstGeom prst="rect">
                <a:avLst/>
              </a:prstGeom>
              <a:solidFill>
                <a:srgbClr val="FFE699"/>
              </a:solidFill>
              <a:ln w="9525">
                <a:noFill/>
                <a:miter lim="800000"/>
                <a:headEnd/>
                <a:tailEnd/>
              </a:ln>
            </p:spPr>
            <p:txBody>
              <a:bodyPr/>
              <a:lstStyle/>
              <a:p>
                <a:endParaRPr lang="ar-EG" sz="1100"/>
              </a:p>
            </p:txBody>
          </p:sp>
          <p:sp>
            <p:nvSpPr>
              <p:cNvPr id="34853" name="Rectangle 60"/>
              <p:cNvSpPr>
                <a:spLocks noChangeArrowheads="1"/>
              </p:cNvSpPr>
              <p:nvPr/>
            </p:nvSpPr>
            <p:spPr bwMode="auto">
              <a:xfrm>
                <a:off x="0" y="673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19	</a:t>
                </a:r>
                <a:r>
                  <a:rPr lang="en-US" sz="1100" b="1">
                    <a:latin typeface="Courier New" pitchFamily="49" charset="0"/>
                  </a:rPr>
                  <a:t>      cout &lt;&lt; "Enter result (1=pass,2=fail):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2" name="Group 61"/>
            <p:cNvGrpSpPr>
              <a:grpSpLocks/>
            </p:cNvGrpSpPr>
            <p:nvPr/>
          </p:nvGrpSpPr>
          <p:grpSpPr bwMode="auto">
            <a:xfrm>
              <a:off x="0" y="7106"/>
              <a:ext cx="3072" cy="374"/>
              <a:chOff x="0" y="7106"/>
              <a:chExt cx="3072" cy="374"/>
            </a:xfrm>
          </p:grpSpPr>
          <p:sp>
            <p:nvSpPr>
              <p:cNvPr id="34850" name="Rectangle 62"/>
              <p:cNvSpPr>
                <a:spLocks noChangeArrowheads="1"/>
              </p:cNvSpPr>
              <p:nvPr/>
            </p:nvSpPr>
            <p:spPr bwMode="auto">
              <a:xfrm>
                <a:off x="0" y="7106"/>
                <a:ext cx="3072" cy="374"/>
              </a:xfrm>
              <a:prstGeom prst="rect">
                <a:avLst/>
              </a:prstGeom>
              <a:solidFill>
                <a:srgbClr val="FFE699"/>
              </a:solidFill>
              <a:ln w="9525">
                <a:noFill/>
                <a:miter lim="800000"/>
                <a:headEnd/>
                <a:tailEnd/>
              </a:ln>
            </p:spPr>
            <p:txBody>
              <a:bodyPr/>
              <a:lstStyle/>
              <a:p>
                <a:endParaRPr lang="ar-EG" sz="1100"/>
              </a:p>
            </p:txBody>
          </p:sp>
          <p:sp>
            <p:nvSpPr>
              <p:cNvPr id="34851" name="Rectangle 63"/>
              <p:cNvSpPr>
                <a:spLocks noChangeArrowheads="1"/>
              </p:cNvSpPr>
              <p:nvPr/>
            </p:nvSpPr>
            <p:spPr bwMode="auto">
              <a:xfrm>
                <a:off x="0" y="710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20	</a:t>
                </a:r>
                <a:r>
                  <a:rPr lang="en-US" sz="1100" b="1">
                    <a:latin typeface="Courier New" pitchFamily="49" charset="0"/>
                  </a:rPr>
                  <a:t>      cin &gt;&gt; result;</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3" name="Group 64"/>
            <p:cNvGrpSpPr>
              <a:grpSpLocks/>
            </p:cNvGrpSpPr>
            <p:nvPr/>
          </p:nvGrpSpPr>
          <p:grpSpPr bwMode="auto">
            <a:xfrm>
              <a:off x="0" y="7480"/>
              <a:ext cx="3072" cy="374"/>
              <a:chOff x="0" y="7480"/>
              <a:chExt cx="3072" cy="374"/>
            </a:xfrm>
          </p:grpSpPr>
          <p:sp>
            <p:nvSpPr>
              <p:cNvPr id="34848" name="Rectangle 65"/>
              <p:cNvSpPr>
                <a:spLocks noChangeArrowheads="1"/>
              </p:cNvSpPr>
              <p:nvPr/>
            </p:nvSpPr>
            <p:spPr bwMode="auto">
              <a:xfrm>
                <a:off x="0" y="7480"/>
                <a:ext cx="3072" cy="374"/>
              </a:xfrm>
              <a:prstGeom prst="rect">
                <a:avLst/>
              </a:prstGeom>
              <a:solidFill>
                <a:srgbClr val="FFE699"/>
              </a:solidFill>
              <a:ln w="9525">
                <a:noFill/>
                <a:miter lim="800000"/>
                <a:headEnd/>
                <a:tailEnd/>
              </a:ln>
            </p:spPr>
            <p:txBody>
              <a:bodyPr/>
              <a:lstStyle/>
              <a:p>
                <a:endParaRPr lang="ar-EG" sz="1100"/>
              </a:p>
            </p:txBody>
          </p:sp>
          <p:sp>
            <p:nvSpPr>
              <p:cNvPr id="34849" name="Rectangle 66"/>
              <p:cNvSpPr>
                <a:spLocks noChangeArrowheads="1"/>
              </p:cNvSpPr>
              <p:nvPr/>
            </p:nvSpPr>
            <p:spPr bwMode="auto">
              <a:xfrm>
                <a:off x="0" y="748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21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4" name="Group 67"/>
            <p:cNvGrpSpPr>
              <a:grpSpLocks/>
            </p:cNvGrpSpPr>
            <p:nvPr/>
          </p:nvGrpSpPr>
          <p:grpSpPr bwMode="auto">
            <a:xfrm>
              <a:off x="0" y="7854"/>
              <a:ext cx="3072" cy="374"/>
              <a:chOff x="0" y="7854"/>
              <a:chExt cx="3072" cy="374"/>
            </a:xfrm>
          </p:grpSpPr>
          <p:sp>
            <p:nvSpPr>
              <p:cNvPr id="34846" name="Rectangle 68"/>
              <p:cNvSpPr>
                <a:spLocks noChangeArrowheads="1"/>
              </p:cNvSpPr>
              <p:nvPr/>
            </p:nvSpPr>
            <p:spPr bwMode="auto">
              <a:xfrm>
                <a:off x="0" y="7854"/>
                <a:ext cx="3072" cy="374"/>
              </a:xfrm>
              <a:prstGeom prst="rect">
                <a:avLst/>
              </a:prstGeom>
              <a:solidFill>
                <a:srgbClr val="FFE699"/>
              </a:solidFill>
              <a:ln w="9525">
                <a:noFill/>
                <a:miter lim="800000"/>
                <a:headEnd/>
                <a:tailEnd/>
              </a:ln>
            </p:spPr>
            <p:txBody>
              <a:bodyPr/>
              <a:lstStyle/>
              <a:p>
                <a:endParaRPr lang="ar-EG" sz="1100"/>
              </a:p>
            </p:txBody>
          </p:sp>
          <p:sp>
            <p:nvSpPr>
              <p:cNvPr id="34847" name="Rectangle 69"/>
              <p:cNvSpPr>
                <a:spLocks noChangeArrowheads="1"/>
              </p:cNvSpPr>
              <p:nvPr/>
            </p:nvSpPr>
            <p:spPr bwMode="auto">
              <a:xfrm>
                <a:off x="0" y="785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22	</a:t>
                </a:r>
                <a:r>
                  <a:rPr lang="en-US" sz="1100" b="1">
                    <a:latin typeface="Courier New" pitchFamily="49" charset="0"/>
                  </a:rPr>
                  <a:t>      </a:t>
                </a:r>
                <a:r>
                  <a:rPr lang="en-US" sz="1100" b="1">
                    <a:solidFill>
                      <a:srgbClr val="275AFF"/>
                    </a:solidFill>
                    <a:latin typeface="Courier New" pitchFamily="49" charset="0"/>
                  </a:rPr>
                  <a:t>if</a:t>
                </a:r>
                <a:r>
                  <a:rPr lang="en-US" sz="1100" b="1">
                    <a:latin typeface="Courier New" pitchFamily="49" charset="0"/>
                  </a:rPr>
                  <a:t> ( result == 1 )        </a:t>
                </a:r>
                <a:r>
                  <a:rPr lang="en-US" sz="1100" b="1">
                    <a:solidFill>
                      <a:srgbClr val="33CC33"/>
                    </a:solidFill>
                    <a:latin typeface="Courier New" pitchFamily="49" charset="0"/>
                  </a:rPr>
                  <a:t>// if/else nested in while</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5" name="Group 70"/>
            <p:cNvGrpSpPr>
              <a:grpSpLocks/>
            </p:cNvGrpSpPr>
            <p:nvPr/>
          </p:nvGrpSpPr>
          <p:grpSpPr bwMode="auto">
            <a:xfrm>
              <a:off x="0" y="8228"/>
              <a:ext cx="3072" cy="374"/>
              <a:chOff x="0" y="8228"/>
              <a:chExt cx="3072" cy="374"/>
            </a:xfrm>
          </p:grpSpPr>
          <p:sp>
            <p:nvSpPr>
              <p:cNvPr id="34844" name="Rectangle 71"/>
              <p:cNvSpPr>
                <a:spLocks noChangeArrowheads="1"/>
              </p:cNvSpPr>
              <p:nvPr/>
            </p:nvSpPr>
            <p:spPr bwMode="auto">
              <a:xfrm>
                <a:off x="0" y="8228"/>
                <a:ext cx="3072" cy="374"/>
              </a:xfrm>
              <a:prstGeom prst="rect">
                <a:avLst/>
              </a:prstGeom>
              <a:solidFill>
                <a:srgbClr val="FFE699"/>
              </a:solidFill>
              <a:ln w="9525">
                <a:noFill/>
                <a:miter lim="800000"/>
                <a:headEnd/>
                <a:tailEnd/>
              </a:ln>
            </p:spPr>
            <p:txBody>
              <a:bodyPr/>
              <a:lstStyle/>
              <a:p>
                <a:endParaRPr lang="ar-EG" sz="1100"/>
              </a:p>
            </p:txBody>
          </p:sp>
          <p:sp>
            <p:nvSpPr>
              <p:cNvPr id="34845" name="Rectangle 72"/>
              <p:cNvSpPr>
                <a:spLocks noChangeArrowheads="1"/>
              </p:cNvSpPr>
              <p:nvPr/>
            </p:nvSpPr>
            <p:spPr bwMode="auto">
              <a:xfrm>
                <a:off x="0" y="822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23	</a:t>
                </a:r>
                <a:r>
                  <a:rPr lang="en-US" sz="1100" b="1">
                    <a:latin typeface="Courier New" pitchFamily="49" charset="0"/>
                  </a:rPr>
                  <a:t>         passes = passes + 1;</a:t>
                </a:r>
              </a:p>
              <a:p>
                <a:pPr>
                  <a:spcBef>
                    <a:spcPct val="0"/>
                  </a:spcBef>
                  <a:tabLst>
                    <a:tab pos="139700" algn="r"/>
                    <a:tab pos="292100" algn="l"/>
                  </a:tabLst>
                </a:pPr>
                <a:endParaRPr lang="en-US" sz="1100" b="1">
                  <a:solidFill>
                    <a:schemeClr val="tx1"/>
                  </a:solidFill>
                  <a:latin typeface="Courier New" pitchFamily="49" charset="0"/>
                </a:endParaRPr>
              </a:p>
            </p:txBody>
          </p:sp>
        </p:gr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
          <p:cNvSpPr>
            <a:spLocks noGrp="1" noChangeArrowheads="1"/>
          </p:cNvSpPr>
          <p:nvPr>
            <p:ph type="sldNum" sz="quarter" idx="10"/>
          </p:nvPr>
        </p:nvSpPr>
        <p:spPr>
          <a:noFill/>
        </p:spPr>
        <p:txBody>
          <a:bodyPr/>
          <a:lstStyle/>
          <a:p>
            <a:fld id="{26F532D8-6D6B-4508-9F31-E3E07A1E140A}" type="slidenum">
              <a:rPr lang="en-US" smtClean="0"/>
              <a:pPr/>
              <a:t>33</a:t>
            </a:fld>
            <a:endParaRPr lang="en-US" smtClean="0"/>
          </a:p>
        </p:txBody>
      </p:sp>
      <p:sp>
        <p:nvSpPr>
          <p:cNvPr id="35843" name="Rectangle 2"/>
          <p:cNvSpPr>
            <a:spLocks noGrp="1" noChangeArrowheads="1"/>
          </p:cNvSpPr>
          <p:nvPr>
            <p:ph type="subTitle" idx="1"/>
          </p:nvPr>
        </p:nvSpPr>
        <p:spPr/>
        <p:txBody>
          <a:bodyPr/>
          <a:lstStyle/>
          <a:p>
            <a:pPr eaLnBrk="1" hangingPunct="1"/>
            <a:r>
              <a:rPr lang="en-US" sz="1600" smtClean="0">
                <a:cs typeface="Times New Roman" pitchFamily="18" charset="0"/>
              </a:rPr>
              <a:t>3.  Print results</a:t>
            </a:r>
            <a:r>
              <a:rPr lang="en-US" sz="1600" smtClean="0"/>
              <a:t> </a:t>
            </a:r>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r>
              <a:rPr lang="en-US" sz="1600" smtClean="0"/>
              <a:t>Program Output</a:t>
            </a:r>
          </a:p>
        </p:txBody>
      </p:sp>
      <p:grpSp>
        <p:nvGrpSpPr>
          <p:cNvPr id="2" name="Group 3"/>
          <p:cNvGrpSpPr>
            <a:grpSpLocks/>
          </p:cNvGrpSpPr>
          <p:nvPr/>
        </p:nvGrpSpPr>
        <p:grpSpPr bwMode="auto">
          <a:xfrm>
            <a:off x="0" y="0"/>
            <a:ext cx="6781800" cy="3733800"/>
            <a:chOff x="0" y="0"/>
            <a:chExt cx="3072" cy="5610"/>
          </a:xfrm>
        </p:grpSpPr>
        <p:grpSp>
          <p:nvGrpSpPr>
            <p:cNvPr id="3" name="Group 4"/>
            <p:cNvGrpSpPr>
              <a:grpSpLocks/>
            </p:cNvGrpSpPr>
            <p:nvPr/>
          </p:nvGrpSpPr>
          <p:grpSpPr bwMode="auto">
            <a:xfrm>
              <a:off x="0" y="0"/>
              <a:ext cx="3072" cy="374"/>
              <a:chOff x="0" y="0"/>
              <a:chExt cx="3072" cy="374"/>
            </a:xfrm>
          </p:grpSpPr>
          <p:sp>
            <p:nvSpPr>
              <p:cNvPr id="35889" name="Rectangle 5"/>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endParaRPr lang="ar-EG" sz="1400"/>
              </a:p>
            </p:txBody>
          </p:sp>
          <p:sp>
            <p:nvSpPr>
              <p:cNvPr id="35890" name="Rectangle 6"/>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24	</a:t>
                </a:r>
                <a:r>
                  <a:rPr lang="en-US" sz="1400" b="1">
                    <a:latin typeface="Courier New" pitchFamily="49" charset="0"/>
                  </a:rPr>
                  <a:t>      </a:t>
                </a:r>
                <a:r>
                  <a:rPr lang="en-US" sz="1400" b="1">
                    <a:solidFill>
                      <a:srgbClr val="275AFF"/>
                    </a:solidFill>
                    <a:latin typeface="Courier New" pitchFamily="49" charset="0"/>
                  </a:rPr>
                  <a:t>else</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4" name="Group 7"/>
            <p:cNvGrpSpPr>
              <a:grpSpLocks/>
            </p:cNvGrpSpPr>
            <p:nvPr/>
          </p:nvGrpSpPr>
          <p:grpSpPr bwMode="auto">
            <a:xfrm>
              <a:off x="0" y="374"/>
              <a:ext cx="3072" cy="374"/>
              <a:chOff x="0" y="374"/>
              <a:chExt cx="3072" cy="374"/>
            </a:xfrm>
          </p:grpSpPr>
          <p:sp>
            <p:nvSpPr>
              <p:cNvPr id="35887" name="Rectangle 8"/>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endParaRPr lang="ar-EG" sz="1400"/>
              </a:p>
            </p:txBody>
          </p:sp>
          <p:sp>
            <p:nvSpPr>
              <p:cNvPr id="35888" name="Rectangle 9"/>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25	</a:t>
                </a:r>
                <a:r>
                  <a:rPr lang="en-US" sz="1400" b="1">
                    <a:latin typeface="Courier New" pitchFamily="49" charset="0"/>
                  </a:rPr>
                  <a:t>         failures = failures + 1;</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5" name="Group 10"/>
            <p:cNvGrpSpPr>
              <a:grpSpLocks/>
            </p:cNvGrpSpPr>
            <p:nvPr/>
          </p:nvGrpSpPr>
          <p:grpSpPr bwMode="auto">
            <a:xfrm>
              <a:off x="0" y="748"/>
              <a:ext cx="3072" cy="374"/>
              <a:chOff x="0" y="748"/>
              <a:chExt cx="3072" cy="374"/>
            </a:xfrm>
          </p:grpSpPr>
          <p:sp>
            <p:nvSpPr>
              <p:cNvPr id="35885" name="Rectangle 11"/>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endParaRPr lang="ar-EG" sz="1400"/>
              </a:p>
            </p:txBody>
          </p:sp>
          <p:sp>
            <p:nvSpPr>
              <p:cNvPr id="35886" name="Rectangle 12"/>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26	</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6" name="Group 13"/>
            <p:cNvGrpSpPr>
              <a:grpSpLocks/>
            </p:cNvGrpSpPr>
            <p:nvPr/>
          </p:nvGrpSpPr>
          <p:grpSpPr bwMode="auto">
            <a:xfrm>
              <a:off x="0" y="1122"/>
              <a:ext cx="3072" cy="374"/>
              <a:chOff x="0" y="1122"/>
              <a:chExt cx="3072" cy="374"/>
            </a:xfrm>
          </p:grpSpPr>
          <p:sp>
            <p:nvSpPr>
              <p:cNvPr id="35883" name="Rectangle 14"/>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endParaRPr lang="ar-EG" sz="1400"/>
              </a:p>
            </p:txBody>
          </p:sp>
          <p:sp>
            <p:nvSpPr>
              <p:cNvPr id="35884" name="Rectangle 15"/>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27	</a:t>
                </a:r>
                <a:r>
                  <a:rPr lang="en-US" sz="1400" b="1">
                    <a:latin typeface="Courier New" pitchFamily="49" charset="0"/>
                  </a:rPr>
                  <a:t>      studentCounter = studentCounter + 1;</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7" name="Group 16"/>
            <p:cNvGrpSpPr>
              <a:grpSpLocks/>
            </p:cNvGrpSpPr>
            <p:nvPr/>
          </p:nvGrpSpPr>
          <p:grpSpPr bwMode="auto">
            <a:xfrm>
              <a:off x="0" y="1496"/>
              <a:ext cx="3072" cy="374"/>
              <a:chOff x="0" y="1496"/>
              <a:chExt cx="3072" cy="374"/>
            </a:xfrm>
          </p:grpSpPr>
          <p:sp>
            <p:nvSpPr>
              <p:cNvPr id="35881" name="Rectangle 17"/>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endParaRPr lang="ar-EG" sz="1400"/>
              </a:p>
            </p:txBody>
          </p:sp>
          <p:sp>
            <p:nvSpPr>
              <p:cNvPr id="35882" name="Rectangle 18"/>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28	</a:t>
                </a:r>
                <a:r>
                  <a:rPr lang="en-US" sz="1400" b="1">
                    <a:latin typeface="Courier New" pitchFamily="49" charset="0"/>
                  </a:rPr>
                  <a:t>   }</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8" name="Group 19"/>
            <p:cNvGrpSpPr>
              <a:grpSpLocks/>
            </p:cNvGrpSpPr>
            <p:nvPr/>
          </p:nvGrpSpPr>
          <p:grpSpPr bwMode="auto">
            <a:xfrm>
              <a:off x="0" y="1870"/>
              <a:ext cx="3072" cy="374"/>
              <a:chOff x="0" y="1870"/>
              <a:chExt cx="3072" cy="374"/>
            </a:xfrm>
          </p:grpSpPr>
          <p:sp>
            <p:nvSpPr>
              <p:cNvPr id="35879" name="Rectangle 20"/>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endParaRPr lang="ar-EG" sz="1400"/>
              </a:p>
            </p:txBody>
          </p:sp>
          <p:sp>
            <p:nvSpPr>
              <p:cNvPr id="35880" name="Rectangle 21"/>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29	</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9" name="Group 22"/>
            <p:cNvGrpSpPr>
              <a:grpSpLocks/>
            </p:cNvGrpSpPr>
            <p:nvPr/>
          </p:nvGrpSpPr>
          <p:grpSpPr bwMode="auto">
            <a:xfrm>
              <a:off x="0" y="2244"/>
              <a:ext cx="3072" cy="374"/>
              <a:chOff x="0" y="2244"/>
              <a:chExt cx="3072" cy="374"/>
            </a:xfrm>
          </p:grpSpPr>
          <p:sp>
            <p:nvSpPr>
              <p:cNvPr id="35877" name="Rectangle 23"/>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endParaRPr lang="ar-EG" sz="1400"/>
              </a:p>
            </p:txBody>
          </p:sp>
          <p:sp>
            <p:nvSpPr>
              <p:cNvPr id="35878" name="Rectangle 24"/>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30	   // termination phase</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0" name="Group 25"/>
            <p:cNvGrpSpPr>
              <a:grpSpLocks/>
            </p:cNvGrpSpPr>
            <p:nvPr/>
          </p:nvGrpSpPr>
          <p:grpSpPr bwMode="auto">
            <a:xfrm>
              <a:off x="0" y="2618"/>
              <a:ext cx="3072" cy="374"/>
              <a:chOff x="0" y="2618"/>
              <a:chExt cx="3072" cy="374"/>
            </a:xfrm>
          </p:grpSpPr>
          <p:sp>
            <p:nvSpPr>
              <p:cNvPr id="35875" name="Rectangle 26"/>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endParaRPr lang="ar-EG" sz="1400"/>
              </a:p>
            </p:txBody>
          </p:sp>
          <p:sp>
            <p:nvSpPr>
              <p:cNvPr id="35876" name="Rectangle 27"/>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31	</a:t>
                </a:r>
                <a:r>
                  <a:rPr lang="en-US" sz="1400" b="1">
                    <a:latin typeface="Courier New" pitchFamily="49" charset="0"/>
                  </a:rPr>
                  <a:t>   cout &lt;&lt; "Passed " &lt;&lt; passes &lt;&lt; endl;</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1" name="Group 28"/>
            <p:cNvGrpSpPr>
              <a:grpSpLocks/>
            </p:cNvGrpSpPr>
            <p:nvPr/>
          </p:nvGrpSpPr>
          <p:grpSpPr bwMode="auto">
            <a:xfrm>
              <a:off x="0" y="2992"/>
              <a:ext cx="3072" cy="374"/>
              <a:chOff x="0" y="2992"/>
              <a:chExt cx="3072" cy="374"/>
            </a:xfrm>
          </p:grpSpPr>
          <p:sp>
            <p:nvSpPr>
              <p:cNvPr id="35873" name="Rectangle 29"/>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endParaRPr lang="ar-EG" sz="1400"/>
              </a:p>
            </p:txBody>
          </p:sp>
          <p:sp>
            <p:nvSpPr>
              <p:cNvPr id="35874" name="Rectangle 30"/>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dirty="0">
                    <a:solidFill>
                      <a:srgbClr val="33CC33"/>
                    </a:solidFill>
                    <a:latin typeface="Courier New" pitchFamily="49" charset="0"/>
                  </a:rPr>
                  <a:t>	32	</a:t>
                </a:r>
                <a:r>
                  <a:rPr lang="en-US" sz="1400" b="1" dirty="0">
                    <a:latin typeface="Courier New" pitchFamily="49" charset="0"/>
                  </a:rPr>
                  <a:t>   </a:t>
                </a:r>
                <a:r>
                  <a:rPr lang="en-US" sz="1400" b="1" dirty="0" err="1">
                    <a:latin typeface="Courier New" pitchFamily="49" charset="0"/>
                  </a:rPr>
                  <a:t>cout</a:t>
                </a:r>
                <a:r>
                  <a:rPr lang="en-US" sz="1400" b="1" dirty="0">
                    <a:latin typeface="Courier New" pitchFamily="49" charset="0"/>
                  </a:rPr>
                  <a:t> &lt;&lt; "Failed " &lt;&lt; failures &lt;&lt; </a:t>
                </a:r>
                <a:r>
                  <a:rPr lang="en-US" sz="1400" b="1" dirty="0" err="1">
                    <a:latin typeface="Courier New" pitchFamily="49" charset="0"/>
                  </a:rPr>
                  <a:t>endl</a:t>
                </a:r>
                <a:r>
                  <a:rPr lang="en-US" sz="1400" b="1" dirty="0">
                    <a:latin typeface="Courier New" pitchFamily="49" charset="0"/>
                  </a:rPr>
                  <a:t>;</a:t>
                </a:r>
              </a:p>
              <a:p>
                <a:pPr>
                  <a:spcBef>
                    <a:spcPct val="0"/>
                  </a:spcBef>
                  <a:tabLst>
                    <a:tab pos="139700" algn="r"/>
                    <a:tab pos="292100" algn="l"/>
                  </a:tabLst>
                </a:pPr>
                <a:endParaRPr lang="en-US" sz="1400" b="1" dirty="0">
                  <a:solidFill>
                    <a:schemeClr val="tx1"/>
                  </a:solidFill>
                  <a:latin typeface="Courier New" pitchFamily="49" charset="0"/>
                </a:endParaRPr>
              </a:p>
            </p:txBody>
          </p:sp>
        </p:grpSp>
        <p:grpSp>
          <p:nvGrpSpPr>
            <p:cNvPr id="12" name="Group 31"/>
            <p:cNvGrpSpPr>
              <a:grpSpLocks/>
            </p:cNvGrpSpPr>
            <p:nvPr/>
          </p:nvGrpSpPr>
          <p:grpSpPr bwMode="auto">
            <a:xfrm>
              <a:off x="0" y="3366"/>
              <a:ext cx="3072" cy="374"/>
              <a:chOff x="0" y="3366"/>
              <a:chExt cx="3072" cy="374"/>
            </a:xfrm>
          </p:grpSpPr>
          <p:sp>
            <p:nvSpPr>
              <p:cNvPr id="35871" name="Rectangle 32"/>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endParaRPr lang="ar-EG" sz="1400"/>
              </a:p>
            </p:txBody>
          </p:sp>
          <p:sp>
            <p:nvSpPr>
              <p:cNvPr id="35872" name="Rectangle 33"/>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33	</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3" name="Group 34"/>
            <p:cNvGrpSpPr>
              <a:grpSpLocks/>
            </p:cNvGrpSpPr>
            <p:nvPr/>
          </p:nvGrpSpPr>
          <p:grpSpPr bwMode="auto">
            <a:xfrm>
              <a:off x="0" y="3740"/>
              <a:ext cx="3072" cy="374"/>
              <a:chOff x="0" y="3740"/>
              <a:chExt cx="3072" cy="374"/>
            </a:xfrm>
          </p:grpSpPr>
          <p:sp>
            <p:nvSpPr>
              <p:cNvPr id="35869" name="Rectangle 35"/>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endParaRPr lang="ar-EG" sz="1400"/>
              </a:p>
            </p:txBody>
          </p:sp>
          <p:sp>
            <p:nvSpPr>
              <p:cNvPr id="35870" name="Rectangle 36"/>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34	</a:t>
                </a:r>
                <a:r>
                  <a:rPr lang="en-US" sz="1400" b="1">
                    <a:latin typeface="Courier New" pitchFamily="49" charset="0"/>
                  </a:rPr>
                  <a:t>   </a:t>
                </a:r>
                <a:r>
                  <a:rPr lang="en-US" sz="1400" b="1">
                    <a:solidFill>
                      <a:srgbClr val="275AFF"/>
                    </a:solidFill>
                    <a:latin typeface="Courier New" pitchFamily="49" charset="0"/>
                  </a:rPr>
                  <a:t>if</a:t>
                </a:r>
                <a:r>
                  <a:rPr lang="en-US" sz="1400" b="1">
                    <a:latin typeface="Courier New" pitchFamily="49" charset="0"/>
                  </a:rPr>
                  <a:t> ( passes &gt; 8 )</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4" name="Group 37"/>
            <p:cNvGrpSpPr>
              <a:grpSpLocks/>
            </p:cNvGrpSpPr>
            <p:nvPr/>
          </p:nvGrpSpPr>
          <p:grpSpPr bwMode="auto">
            <a:xfrm>
              <a:off x="0" y="4114"/>
              <a:ext cx="3072" cy="374"/>
              <a:chOff x="0" y="4114"/>
              <a:chExt cx="3072" cy="374"/>
            </a:xfrm>
          </p:grpSpPr>
          <p:sp>
            <p:nvSpPr>
              <p:cNvPr id="35867" name="Rectangle 38"/>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endParaRPr lang="ar-EG" sz="1400"/>
              </a:p>
            </p:txBody>
          </p:sp>
          <p:sp>
            <p:nvSpPr>
              <p:cNvPr id="35868" name="Rectangle 39"/>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35	</a:t>
                </a:r>
                <a:r>
                  <a:rPr lang="en-US" sz="1400" b="1">
                    <a:latin typeface="Courier New" pitchFamily="49" charset="0"/>
                  </a:rPr>
                  <a:t>      cout &lt;&lt; "Raise tuition " &lt;&lt; endl;</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5" name="Group 40"/>
            <p:cNvGrpSpPr>
              <a:grpSpLocks/>
            </p:cNvGrpSpPr>
            <p:nvPr/>
          </p:nvGrpSpPr>
          <p:grpSpPr bwMode="auto">
            <a:xfrm>
              <a:off x="0" y="4488"/>
              <a:ext cx="3072" cy="374"/>
              <a:chOff x="0" y="4488"/>
              <a:chExt cx="3072" cy="374"/>
            </a:xfrm>
          </p:grpSpPr>
          <p:sp>
            <p:nvSpPr>
              <p:cNvPr id="35865" name="Rectangle 41"/>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endParaRPr lang="ar-EG" sz="1400"/>
              </a:p>
            </p:txBody>
          </p:sp>
          <p:sp>
            <p:nvSpPr>
              <p:cNvPr id="35866" name="Rectangle 42"/>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36	</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6" name="Group 43"/>
            <p:cNvGrpSpPr>
              <a:grpSpLocks/>
            </p:cNvGrpSpPr>
            <p:nvPr/>
          </p:nvGrpSpPr>
          <p:grpSpPr bwMode="auto">
            <a:xfrm>
              <a:off x="0" y="4862"/>
              <a:ext cx="3072" cy="374"/>
              <a:chOff x="0" y="4862"/>
              <a:chExt cx="3072" cy="374"/>
            </a:xfrm>
          </p:grpSpPr>
          <p:sp>
            <p:nvSpPr>
              <p:cNvPr id="35863" name="Rectangle 44"/>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endParaRPr lang="ar-EG" sz="1400"/>
              </a:p>
            </p:txBody>
          </p:sp>
          <p:sp>
            <p:nvSpPr>
              <p:cNvPr id="35864" name="Rectangle 45"/>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37	</a:t>
                </a:r>
                <a:r>
                  <a:rPr lang="en-US" sz="1400" b="1">
                    <a:latin typeface="Courier New" pitchFamily="49" charset="0"/>
                  </a:rPr>
                  <a:t>   </a:t>
                </a:r>
                <a:r>
                  <a:rPr lang="en-US" sz="1400" b="1">
                    <a:solidFill>
                      <a:srgbClr val="275AFF"/>
                    </a:solidFill>
                    <a:latin typeface="Courier New" pitchFamily="49" charset="0"/>
                  </a:rPr>
                  <a:t>return</a:t>
                </a:r>
                <a:r>
                  <a:rPr lang="en-US" sz="1400" b="1">
                    <a:latin typeface="Courier New" pitchFamily="49" charset="0"/>
                  </a:rPr>
                  <a:t> 0;  </a:t>
                </a:r>
                <a:r>
                  <a:rPr lang="en-US" sz="1400" b="1">
                    <a:solidFill>
                      <a:srgbClr val="33CC33"/>
                    </a:solidFill>
                    <a:latin typeface="Courier New" pitchFamily="49" charset="0"/>
                  </a:rPr>
                  <a:t> // successful termination</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7" name="Group 46"/>
            <p:cNvGrpSpPr>
              <a:grpSpLocks/>
            </p:cNvGrpSpPr>
            <p:nvPr/>
          </p:nvGrpSpPr>
          <p:grpSpPr bwMode="auto">
            <a:xfrm>
              <a:off x="0" y="5236"/>
              <a:ext cx="3072" cy="374"/>
              <a:chOff x="0" y="5236"/>
              <a:chExt cx="3072" cy="374"/>
            </a:xfrm>
          </p:grpSpPr>
          <p:sp>
            <p:nvSpPr>
              <p:cNvPr id="35861" name="Rectangle 47"/>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endParaRPr lang="ar-EG" sz="1400"/>
              </a:p>
            </p:txBody>
          </p:sp>
          <p:sp>
            <p:nvSpPr>
              <p:cNvPr id="35862" name="Rectangle 48"/>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38	</a:t>
                </a:r>
                <a:r>
                  <a:rPr lang="en-US" sz="1400" b="1">
                    <a:latin typeface="Courier New" pitchFamily="49" charset="0"/>
                  </a:rPr>
                  <a:t>}</a:t>
                </a:r>
              </a:p>
              <a:p>
                <a:pPr>
                  <a:spcBef>
                    <a:spcPct val="0"/>
                  </a:spcBef>
                  <a:tabLst>
                    <a:tab pos="139700" algn="r"/>
                    <a:tab pos="292100" algn="l"/>
                  </a:tabLst>
                </a:pPr>
                <a:endParaRPr lang="en-US" sz="1400" b="1">
                  <a:solidFill>
                    <a:schemeClr val="tx1"/>
                  </a:solidFill>
                  <a:latin typeface="Courier New" pitchFamily="49" charset="0"/>
                </a:endParaRPr>
              </a:p>
            </p:txBody>
          </p:sp>
        </p:grpSp>
      </p:grpSp>
      <p:sp>
        <p:nvSpPr>
          <p:cNvPr id="35845" name="Rectangle 50"/>
          <p:cNvSpPr>
            <a:spLocks noChangeArrowheads="1"/>
          </p:cNvSpPr>
          <p:nvPr/>
        </p:nvSpPr>
        <p:spPr bwMode="auto">
          <a:xfrm>
            <a:off x="0" y="3962400"/>
            <a:ext cx="6781800" cy="2677656"/>
          </a:xfrm>
          <a:prstGeom prst="rect">
            <a:avLst/>
          </a:prstGeom>
          <a:solidFill>
            <a:schemeClr val="hlink"/>
          </a:solidFill>
          <a:ln w="9525">
            <a:noFill/>
            <a:miter lim="800000"/>
            <a:headEnd/>
            <a:tailEnd/>
          </a:ln>
        </p:spPr>
        <p:txBody>
          <a:bodyPr>
            <a:spAutoFit/>
          </a:bodyPr>
          <a:lstStyle/>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2</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Passed 9</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Failed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Raise tuition</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sz="1200" b="1" dirty="0">
              <a:solidFill>
                <a:schemeClr val="tx1"/>
              </a:solidFill>
              <a:latin typeface="Courier New"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400" b="1" kern="0" noProof="1">
                <a:solidFill>
                  <a:srgbClr val="FF3300"/>
                </a:solidFill>
                <a:latin typeface="+mj-lt"/>
                <a:ea typeface="+mj-ea"/>
                <a:cs typeface="+mj-cs"/>
              </a:rPr>
              <a:t>Accept 10 numbers from the user &amp; print the max. one</a:t>
            </a:r>
            <a:endParaRPr lang="en-US" sz="2400" b="1" kern="0" dirty="0">
              <a:solidFill>
                <a:srgbClr val="FF3300"/>
              </a:solidFill>
              <a:latin typeface="+mj-lt"/>
              <a:ea typeface="+mj-ea"/>
              <a:cs typeface="+mj-cs"/>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214563" y="153511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num, largest = 0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10; </a:t>
            </a:r>
            <a:r>
              <a:rPr lang="en-US" sz="2000" dirty="0" err="1"/>
              <a:t>i</a:t>
            </a:r>
            <a:r>
              <a:rPr lang="en-US" sz="2000" dirty="0"/>
              <a:t> ++ )  {</a:t>
            </a:r>
          </a:p>
          <a:p>
            <a:r>
              <a:rPr lang="en-US" sz="2000" dirty="0"/>
              <a:t>    </a:t>
            </a:r>
            <a:r>
              <a:rPr lang="en-US" sz="2000" dirty="0" err="1"/>
              <a:t>cout</a:t>
            </a:r>
            <a:r>
              <a:rPr lang="en-US" sz="2000" dirty="0"/>
              <a:t> &lt;&lt; “ Enter a number: “ ;</a:t>
            </a:r>
          </a:p>
          <a:p>
            <a:r>
              <a:rPr lang="en-US" sz="2000" dirty="0"/>
              <a:t>    </a:t>
            </a:r>
            <a:r>
              <a:rPr lang="en-US" sz="2000" dirty="0" err="1"/>
              <a:t>cin</a:t>
            </a:r>
            <a:r>
              <a:rPr lang="en-US" sz="2000" dirty="0"/>
              <a:t> &gt;&gt; num ;</a:t>
            </a:r>
          </a:p>
          <a:p>
            <a:r>
              <a:rPr lang="en-US" sz="2000" dirty="0"/>
              <a:t>                       if ( num &gt; largest) {</a:t>
            </a:r>
          </a:p>
          <a:p>
            <a:r>
              <a:rPr lang="en-US" sz="2000" dirty="0"/>
              <a:t>                       largest = num ; </a:t>
            </a:r>
          </a:p>
          <a:p>
            <a:r>
              <a:rPr lang="en-US" sz="2000" dirty="0"/>
              <a:t>                       }</a:t>
            </a:r>
          </a:p>
          <a:p>
            <a:r>
              <a:rPr lang="en-US" sz="2000" dirty="0"/>
              <a:t>     } </a:t>
            </a:r>
          </a:p>
          <a:p>
            <a:r>
              <a:rPr lang="en-US" sz="2000" dirty="0" err="1"/>
              <a:t>cout</a:t>
            </a:r>
            <a:r>
              <a:rPr lang="en-US" sz="2000" dirty="0"/>
              <a:t> &lt;&lt; “ The largest number is “ &lt;&lt; largest &lt;&lt; </a:t>
            </a:r>
            <a:r>
              <a:rPr lang="en-US" sz="2000" dirty="0" err="1"/>
              <a:t>endl</a:t>
            </a:r>
            <a:r>
              <a:rPr lang="en-US" sz="2000" dirty="0"/>
              <a:t> ;</a:t>
            </a:r>
          </a:p>
          <a:p>
            <a:r>
              <a:rPr lang="en-US" sz="2000" dirty="0"/>
              <a:t>}</a:t>
            </a:r>
            <a:endParaRPr lang="ar-EG"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Multiplication Table of 5</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30341"/>
            <a:ext cx="4714875" cy="4370427"/>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cout</a:t>
            </a:r>
            <a:r>
              <a:rPr lang="en-US" sz="2000" dirty="0"/>
              <a:t> &lt;&lt; “ \ t  1    \ t  2    \ t  3    \ t  4    \ t  5 “ ; &lt;&lt; </a:t>
            </a:r>
            <a:r>
              <a:rPr lang="en-US" sz="2000" dirty="0" err="1"/>
              <a:t>endl</a:t>
            </a:r>
            <a:r>
              <a:rPr lang="en-US" sz="2000" dirty="0"/>
              <a:t> ;</a:t>
            </a:r>
          </a:p>
          <a:p>
            <a:r>
              <a:rPr lang="en-US" sz="2000" dirty="0"/>
              <a:t>        for ( </a:t>
            </a:r>
            <a:r>
              <a:rPr lang="en-US" sz="2000" dirty="0" err="1"/>
              <a:t>int</a:t>
            </a:r>
            <a:r>
              <a:rPr lang="en-US" sz="2000" dirty="0"/>
              <a:t> </a:t>
            </a:r>
            <a:r>
              <a:rPr lang="en-US" sz="2000" dirty="0" err="1"/>
              <a:t>i</a:t>
            </a:r>
            <a:r>
              <a:rPr lang="en-US" sz="2000" dirty="0"/>
              <a:t> = 1 ; </a:t>
            </a:r>
            <a:r>
              <a:rPr lang="en-US" sz="2000" dirty="0" err="1"/>
              <a:t>i</a:t>
            </a:r>
            <a:r>
              <a:rPr lang="en-US" sz="2000" dirty="0"/>
              <a:t> &lt; = 5 ; </a:t>
            </a:r>
            <a:r>
              <a:rPr lang="en-US" sz="2000" dirty="0" err="1"/>
              <a:t>i</a:t>
            </a:r>
            <a:r>
              <a:rPr lang="en-US" sz="2000" dirty="0"/>
              <a:t> ++ )     {</a:t>
            </a:r>
          </a:p>
          <a:p>
            <a:r>
              <a:rPr lang="en-US" sz="2000" dirty="0"/>
              <a:t>        </a:t>
            </a:r>
            <a:r>
              <a:rPr lang="en-US" sz="2000" dirty="0" err="1"/>
              <a:t>cout</a:t>
            </a:r>
            <a:r>
              <a:rPr lang="en-US" sz="2000" dirty="0"/>
              <a:t> &lt;&lt; </a:t>
            </a:r>
            <a:r>
              <a:rPr lang="en-US" sz="2000" dirty="0" err="1"/>
              <a:t>i</a:t>
            </a:r>
            <a:r>
              <a:rPr lang="en-US" sz="2000" dirty="0"/>
              <a:t> ; </a:t>
            </a:r>
          </a:p>
          <a:p>
            <a:r>
              <a:rPr lang="en-US" sz="2000" dirty="0"/>
              <a:t>        </a:t>
            </a:r>
            <a:r>
              <a:rPr lang="en-US" sz="2000" dirty="0" err="1"/>
              <a:t>cout</a:t>
            </a:r>
            <a:r>
              <a:rPr lang="en-US" sz="2000" dirty="0"/>
              <a:t> &lt;&lt; “ \ t “ ;</a:t>
            </a:r>
          </a:p>
          <a:p>
            <a:r>
              <a:rPr lang="en-US" sz="2000" dirty="0"/>
              <a:t>                 for ( </a:t>
            </a:r>
            <a:r>
              <a:rPr lang="en-US" sz="2000" dirty="0" err="1"/>
              <a:t>int</a:t>
            </a:r>
            <a:r>
              <a:rPr lang="en-US" sz="2000" dirty="0"/>
              <a:t> j = 1 ; j &lt; = 5 ; j ++ )     {</a:t>
            </a:r>
          </a:p>
          <a:p>
            <a:r>
              <a:rPr lang="en-US" sz="2000" dirty="0"/>
              <a:t>                 </a:t>
            </a:r>
            <a:r>
              <a:rPr lang="en-US" sz="2000" dirty="0" err="1"/>
              <a:t>cout</a:t>
            </a:r>
            <a:r>
              <a:rPr lang="en-US" sz="2000" dirty="0"/>
              <a:t> &lt;&lt; </a:t>
            </a:r>
            <a:r>
              <a:rPr lang="en-US" sz="2000" dirty="0" err="1"/>
              <a:t>i</a:t>
            </a:r>
            <a:r>
              <a:rPr lang="en-US" sz="2000" dirty="0"/>
              <a:t> * j &lt;&lt; “ \ t “ &lt;&lt; “ | “ ;</a:t>
            </a:r>
          </a:p>
          <a:p>
            <a:r>
              <a:rPr lang="en-US" sz="2000" dirty="0"/>
              <a:t>                 }</a:t>
            </a:r>
          </a:p>
          <a:p>
            <a:r>
              <a:rPr lang="en-US" sz="2000" dirty="0"/>
              <a:t>        </a:t>
            </a:r>
            <a:r>
              <a:rPr lang="en-US" sz="2000" dirty="0" err="1"/>
              <a:t>cout</a:t>
            </a:r>
            <a:r>
              <a:rPr lang="en-US" sz="2000" dirty="0"/>
              <a:t> &lt;&lt; </a:t>
            </a:r>
            <a:r>
              <a:rPr lang="en-US" sz="2000" dirty="0" err="1"/>
              <a:t>endl</a:t>
            </a:r>
            <a:r>
              <a:rPr lang="en-US" sz="2000" dirty="0"/>
              <a:t>; </a:t>
            </a:r>
          </a:p>
          <a:p>
            <a:r>
              <a:rPr lang="en-US" sz="2000" dirty="0"/>
              <a:t>        }</a:t>
            </a:r>
          </a:p>
          <a:p>
            <a:r>
              <a:rPr lang="en-US" sz="2000" dirty="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Multiplication Table of n</a:t>
            </a:r>
            <a:endParaRPr lang="en-US" sz="2800" b="1" kern="0" dirty="0">
              <a:solidFill>
                <a:srgbClr val="FF3300"/>
              </a:solidFill>
            </a:endParaRPr>
          </a:p>
        </p:txBody>
      </p:sp>
      <p:sp>
        <p:nvSpPr>
          <p:cNvPr id="7" name="Rectangle 6"/>
          <p:cNvSpPr/>
          <p:nvPr/>
        </p:nvSpPr>
        <p:spPr bwMode="auto">
          <a:xfrm>
            <a:off x="1928813" y="1285875"/>
            <a:ext cx="4929187" cy="5214938"/>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143125" y="1392238"/>
            <a:ext cx="4929188" cy="5078313"/>
          </a:xfrm>
          <a:prstGeom prst="rect">
            <a:avLst/>
          </a:prstGeom>
          <a:noFill/>
          <a:ln w="9525">
            <a:noFill/>
            <a:miter lim="800000"/>
            <a:headEnd/>
            <a:tailEnd/>
          </a:ln>
        </p:spPr>
        <p:txBody>
          <a:bodyPr>
            <a:spAutoFit/>
          </a:bodyPr>
          <a:lstStyle/>
          <a:p>
            <a:pPr>
              <a:defRPr/>
            </a:pPr>
            <a:r>
              <a:rPr lang="en-US" dirty="0"/>
              <a:t>#include &lt;iostram.h&gt;</a:t>
            </a:r>
          </a:p>
          <a:p>
            <a:pPr>
              <a:defRPr/>
            </a:pPr>
            <a:r>
              <a:rPr lang="en-US" dirty="0"/>
              <a:t>void main ( )   {</a:t>
            </a:r>
          </a:p>
          <a:p>
            <a:pPr>
              <a:defRPr/>
            </a:pPr>
            <a:r>
              <a:rPr lang="en-US" dirty="0"/>
              <a:t>cout &lt;&lt; “ Please enter a number: “ ;</a:t>
            </a:r>
          </a:p>
          <a:p>
            <a:pPr>
              <a:defRPr/>
            </a:pPr>
            <a:r>
              <a:rPr lang="en-US" dirty="0" err="1"/>
              <a:t>cin</a:t>
            </a:r>
            <a:r>
              <a:rPr lang="en-US" dirty="0"/>
              <a:t> &gt;&gt; n ;</a:t>
            </a:r>
          </a:p>
          <a:p>
            <a:pPr>
              <a:defRPr/>
            </a:pPr>
            <a:r>
              <a:rPr lang="en-US" dirty="0"/>
              <a:t>       for ( int </a:t>
            </a:r>
            <a:r>
              <a:rPr lang="en-US" dirty="0" err="1"/>
              <a:t>i</a:t>
            </a:r>
            <a:r>
              <a:rPr lang="en-US" dirty="0"/>
              <a:t> = 1 ; </a:t>
            </a:r>
            <a:r>
              <a:rPr lang="en-US" dirty="0" err="1"/>
              <a:t>i</a:t>
            </a:r>
            <a:r>
              <a:rPr lang="en-US" dirty="0"/>
              <a:t> &lt; = n ; </a:t>
            </a:r>
            <a:r>
              <a:rPr lang="en-US" dirty="0" err="1"/>
              <a:t>i</a:t>
            </a:r>
            <a:r>
              <a:rPr lang="en-US" dirty="0"/>
              <a:t> ++ )     {</a:t>
            </a:r>
          </a:p>
          <a:p>
            <a:pPr>
              <a:defRPr/>
            </a:pPr>
            <a:r>
              <a:rPr lang="en-US" dirty="0"/>
              <a:t>        cout &lt;&lt; </a:t>
            </a:r>
            <a:r>
              <a:rPr lang="en-US" dirty="0" err="1"/>
              <a:t>i</a:t>
            </a:r>
            <a:r>
              <a:rPr lang="en-US" dirty="0"/>
              <a:t> ; </a:t>
            </a:r>
          </a:p>
          <a:p>
            <a:pPr>
              <a:defRPr/>
            </a:pPr>
            <a:r>
              <a:rPr lang="en-US" dirty="0"/>
              <a:t>        cout &lt;&lt; “ \ t “ ;</a:t>
            </a:r>
          </a:p>
          <a:p>
            <a:pPr>
              <a:defRPr/>
            </a:pPr>
            <a:r>
              <a:rPr lang="en-US" dirty="0"/>
              <a:t>        }</a:t>
            </a:r>
          </a:p>
          <a:p>
            <a:pPr>
              <a:defRPr/>
            </a:pPr>
            <a:r>
              <a:rPr lang="en-US" dirty="0"/>
              <a:t>cout &lt;&lt; </a:t>
            </a:r>
            <a:r>
              <a:rPr lang="en-US" dirty="0" err="1"/>
              <a:t>endl</a:t>
            </a:r>
            <a:r>
              <a:rPr lang="en-US" dirty="0"/>
              <a:t> ;</a:t>
            </a:r>
          </a:p>
          <a:p>
            <a:pPr>
              <a:defRPr/>
            </a:pPr>
            <a:r>
              <a:rPr lang="en-US" dirty="0"/>
              <a:t>                 for ( int j = 1 ; j &lt; = n ; j ++ )     {</a:t>
            </a:r>
          </a:p>
          <a:p>
            <a:pPr>
              <a:defRPr/>
            </a:pPr>
            <a:r>
              <a:rPr lang="en-US" dirty="0"/>
              <a:t>                 cout &lt;&lt; </a:t>
            </a:r>
            <a:r>
              <a:rPr lang="en-US" dirty="0" err="1"/>
              <a:t>i</a:t>
            </a:r>
            <a:r>
              <a:rPr lang="en-US" dirty="0"/>
              <a:t> ; </a:t>
            </a:r>
          </a:p>
          <a:p>
            <a:pPr>
              <a:defRPr/>
            </a:pPr>
            <a:r>
              <a:rPr lang="en-US" dirty="0"/>
              <a:t>                 cout &lt;&lt; “ \ t “ ;</a:t>
            </a:r>
          </a:p>
          <a:p>
            <a:pPr>
              <a:defRPr/>
            </a:pPr>
            <a:r>
              <a:rPr lang="en-US" dirty="0"/>
              <a:t>                         for ( int k = 1 ; k &lt; = n ; k ++ )     { </a:t>
            </a:r>
          </a:p>
          <a:p>
            <a:pPr>
              <a:defRPr/>
            </a:pPr>
            <a:r>
              <a:rPr lang="en-US" dirty="0"/>
              <a:t>                         cout &lt;&lt; j * k &lt;&lt; “ \ t “ &lt;&lt; “ | “ ;</a:t>
            </a:r>
          </a:p>
          <a:p>
            <a:pPr>
              <a:defRPr/>
            </a:pPr>
            <a:r>
              <a:rPr lang="en-US" dirty="0"/>
              <a:t>                         }</a:t>
            </a:r>
          </a:p>
          <a:p>
            <a:pPr>
              <a:defRPr/>
            </a:pPr>
            <a:r>
              <a:rPr lang="en-US" dirty="0"/>
              <a:t>                 cout &lt;&lt; </a:t>
            </a:r>
            <a:r>
              <a:rPr lang="en-US" dirty="0" err="1"/>
              <a:t>endl</a:t>
            </a:r>
            <a:r>
              <a:rPr lang="en-US" dirty="0"/>
              <a:t>; </a:t>
            </a:r>
          </a:p>
          <a:p>
            <a:pPr>
              <a:defRPr/>
            </a:pPr>
            <a:r>
              <a:rPr lang="en-US" dirty="0"/>
              <a:t>        }</a:t>
            </a:r>
          </a:p>
          <a:p>
            <a:pPr>
              <a:defRPr/>
            </a:pPr>
            <a:r>
              <a:rPr lang="en-US" dirty="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143008"/>
          </a:xfrm>
        </p:spPr>
        <p:txBody>
          <a:bodyPr>
            <a:noAutofit/>
          </a:bodyPr>
          <a:lstStyle>
            <a:extLst/>
          </a:lstStyle>
          <a:p>
            <a:pPr algn="ctr" rtl="0"/>
            <a:r>
              <a:rPr lang="en-US" sz="3600" noProof="1" smtClean="0"/>
              <a:t>9.  Essentials of Counter-Controlled Repetition</a:t>
            </a:r>
            <a:endParaRPr lang="en-US" sz="3600" dirty="0"/>
          </a:p>
        </p:txBody>
      </p:sp>
      <p:sp>
        <p:nvSpPr>
          <p:cNvPr id="9" name="Rectangle 30"/>
          <p:cNvSpPr>
            <a:spLocks noGrp="1" noChangeArrowheads="1"/>
          </p:cNvSpPr>
          <p:nvPr>
            <p:ph type="body" idx="4294967295"/>
          </p:nvPr>
        </p:nvSpPr>
        <p:spPr>
          <a:xfrm>
            <a:off x="685800" y="1357298"/>
            <a:ext cx="7772400" cy="5043502"/>
          </a:xfrm>
          <a:prstGeom prst="rect">
            <a:avLst/>
          </a:prstGeom>
        </p:spPr>
        <p:txBody>
          <a:bodyPr/>
          <a:lstStyle/>
          <a:p>
            <a:pPr algn="l" rtl="0" eaLnBrk="1" hangingPunct="1">
              <a:lnSpc>
                <a:spcPct val="90000"/>
              </a:lnSpc>
              <a:buFont typeface="Arial" pitchFamily="34" charset="0"/>
              <a:buChar char="•"/>
            </a:pPr>
            <a:r>
              <a:rPr lang="en-US" sz="2800" dirty="0" smtClean="0"/>
              <a:t> Counter-controlled repetition requires:</a:t>
            </a:r>
          </a:p>
          <a:p>
            <a:pPr lvl="1" algn="l" rtl="0" eaLnBrk="1" hangingPunct="1">
              <a:lnSpc>
                <a:spcPct val="90000"/>
              </a:lnSpc>
              <a:buFont typeface="Wingdings" pitchFamily="2" charset="2"/>
              <a:buChar char="Ø"/>
            </a:pPr>
            <a:r>
              <a:rPr lang="en-US" sz="2000" dirty="0" smtClean="0"/>
              <a:t> The name of a control variable (or loop counter).</a:t>
            </a:r>
          </a:p>
          <a:p>
            <a:pPr lvl="1" algn="l" rtl="0" eaLnBrk="1" hangingPunct="1">
              <a:lnSpc>
                <a:spcPct val="90000"/>
              </a:lnSpc>
              <a:buFont typeface="Wingdings" pitchFamily="2" charset="2"/>
              <a:buChar char="Ø"/>
            </a:pPr>
            <a:r>
              <a:rPr lang="en-US" sz="2000" dirty="0" smtClean="0"/>
              <a:t> The initial value of the control variable.</a:t>
            </a:r>
          </a:p>
          <a:p>
            <a:pPr lvl="1" algn="l" rtl="0" eaLnBrk="1" hangingPunct="1">
              <a:lnSpc>
                <a:spcPct val="90000"/>
              </a:lnSpc>
              <a:buFont typeface="Wingdings" pitchFamily="2" charset="2"/>
              <a:buChar char="Ø"/>
            </a:pPr>
            <a:r>
              <a:rPr lang="en-US" sz="2000" dirty="0" smtClean="0"/>
              <a:t> The condition that tests for the final value of the control variable (i.e., whether looping should continue).</a:t>
            </a:r>
          </a:p>
          <a:p>
            <a:pPr lvl="1" algn="l" rtl="0" eaLnBrk="1" hangingPunct="1">
              <a:lnSpc>
                <a:spcPct val="90000"/>
              </a:lnSpc>
              <a:buFont typeface="Wingdings" pitchFamily="2" charset="2"/>
              <a:buChar char="Ø"/>
            </a:pPr>
            <a:r>
              <a:rPr lang="en-US" sz="2000" dirty="0" smtClean="0"/>
              <a:t> The increment (or decrement) by which the control variable is modified each time through the loop. </a:t>
            </a:r>
          </a:p>
          <a:p>
            <a:pPr algn="l" rtl="0" eaLnBrk="1" hangingPunct="1">
              <a:lnSpc>
                <a:spcPct val="90000"/>
              </a:lnSpc>
              <a:buFont typeface="Arial" pitchFamily="34" charset="0"/>
              <a:buChar char="•"/>
            </a:pPr>
            <a:r>
              <a:rPr lang="en-US" sz="2800" dirty="0" smtClean="0"/>
              <a:t> Example:  </a:t>
            </a:r>
          </a:p>
          <a:p>
            <a:pPr lvl="2" algn="l" rtl="0" eaLnBrk="1" hangingPunct="1">
              <a:lnSpc>
                <a:spcPct val="90000"/>
              </a:lnSpc>
              <a:buFontTx/>
              <a:buNone/>
            </a:pPr>
            <a:r>
              <a:rPr lang="en-US" sz="2000" b="1" dirty="0" smtClean="0">
                <a:latin typeface="Courier New" pitchFamily="49" charset="0"/>
              </a:rPr>
              <a:t>	</a:t>
            </a:r>
            <a:r>
              <a:rPr lang="en-US" sz="2000" b="1" dirty="0" err="1" smtClean="0">
                <a:latin typeface="Courier New" pitchFamily="49" charset="0"/>
              </a:rPr>
              <a:t>int</a:t>
            </a:r>
            <a:r>
              <a:rPr lang="en-US" sz="2000" b="1" dirty="0" smtClean="0">
                <a:latin typeface="Courier New" pitchFamily="49" charset="0"/>
              </a:rPr>
              <a:t> counter =1;          //initialization</a:t>
            </a:r>
          </a:p>
          <a:p>
            <a:pPr lvl="2" algn="l" rtl="0" eaLnBrk="1" hangingPunct="1">
              <a:lnSpc>
                <a:spcPct val="90000"/>
              </a:lnSpc>
              <a:buFontTx/>
              <a:buNone/>
            </a:pPr>
            <a:r>
              <a:rPr lang="en-US" sz="2000" b="1" dirty="0" smtClean="0">
                <a:latin typeface="Courier New" pitchFamily="49" charset="0"/>
              </a:rPr>
              <a:t>	while (counter &lt;= 10){   //repetition condition</a:t>
            </a:r>
          </a:p>
          <a:p>
            <a:pPr lvl="2" algn="l" rtl="0" eaLnBrk="1" hangingPunct="1">
              <a:lnSpc>
                <a:spcPct val="90000"/>
              </a:lnSpc>
              <a:buFontTx/>
              <a:buNone/>
            </a:pPr>
            <a:r>
              <a:rPr lang="en-US" sz="2000" b="1" dirty="0" smtClean="0">
                <a:latin typeface="Courier New" pitchFamily="49" charset="0"/>
              </a:rPr>
              <a:t>	   </a:t>
            </a:r>
            <a:r>
              <a:rPr lang="en-US" sz="2000" b="1" dirty="0" err="1" smtClean="0">
                <a:latin typeface="Courier New" pitchFamily="49" charset="0"/>
              </a:rPr>
              <a:t>cout</a:t>
            </a:r>
            <a:r>
              <a:rPr lang="en-US" sz="2000" b="1" dirty="0" smtClean="0">
                <a:latin typeface="Courier New" pitchFamily="49" charset="0"/>
              </a:rPr>
              <a:t> &lt;&lt; counter &lt;&lt; </a:t>
            </a:r>
            <a:r>
              <a:rPr lang="en-US" sz="2000" b="1" dirty="0" err="1" smtClean="0">
                <a:latin typeface="Courier New" pitchFamily="49" charset="0"/>
              </a:rPr>
              <a:t>endl</a:t>
            </a:r>
            <a:r>
              <a:rPr lang="en-US" sz="2000" b="1" dirty="0" smtClean="0">
                <a:latin typeface="Courier New" pitchFamily="49" charset="0"/>
              </a:rPr>
              <a:t>;</a:t>
            </a:r>
          </a:p>
          <a:p>
            <a:pPr lvl="2" algn="l" rtl="0" eaLnBrk="1" hangingPunct="1">
              <a:lnSpc>
                <a:spcPct val="90000"/>
              </a:lnSpc>
              <a:buFontTx/>
              <a:buNone/>
            </a:pPr>
            <a:r>
              <a:rPr lang="en-US" sz="2000" b="1" dirty="0" smtClean="0">
                <a:latin typeface="Courier New" pitchFamily="49" charset="0"/>
              </a:rPr>
              <a:t>	   ++counter;            //increment</a:t>
            </a:r>
          </a:p>
          <a:p>
            <a:pPr lvl="1" algn="l" rtl="0" eaLnBrk="1" hangingPunct="1">
              <a:lnSpc>
                <a:spcPct val="90000"/>
              </a:lnSpc>
              <a:buFontTx/>
              <a:buNone/>
            </a:pPr>
            <a:r>
              <a:rPr lang="en-US" sz="2000" b="1" dirty="0" smtClean="0">
                <a:latin typeface="Courier New" pitchFamily="49" charset="0"/>
              </a:rPr>
              <a:t>		  }</a:t>
            </a:r>
            <a:endParaRPr lang="en-US"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143008"/>
          </a:xfrm>
        </p:spPr>
        <p:txBody>
          <a:bodyPr>
            <a:noAutofit/>
          </a:bodyPr>
          <a:lstStyle>
            <a:extLst/>
          </a:lstStyle>
          <a:p>
            <a:pPr algn="ctr" rtl="0"/>
            <a:r>
              <a:rPr lang="en-US" sz="3600" noProof="1" smtClean="0"/>
              <a:t>9.  Essentials of Counter-Controlled Repetition</a:t>
            </a:r>
            <a:endParaRPr lang="en-US" sz="3600" dirty="0"/>
          </a:p>
        </p:txBody>
      </p:sp>
      <p:sp>
        <p:nvSpPr>
          <p:cNvPr id="5" name="Rectangle 3"/>
          <p:cNvSpPr>
            <a:spLocks noGrp="1" noChangeArrowheads="1"/>
          </p:cNvSpPr>
          <p:nvPr>
            <p:ph type="body" idx="4294967295"/>
          </p:nvPr>
        </p:nvSpPr>
        <p:spPr>
          <a:xfrm>
            <a:off x="571472" y="1809766"/>
            <a:ext cx="7772400" cy="3833812"/>
          </a:xfrm>
          <a:prstGeom prst="rect">
            <a:avLst/>
          </a:prstGeom>
        </p:spPr>
        <p:txBody>
          <a:bodyPr/>
          <a:lstStyle/>
          <a:p>
            <a:pPr algn="l" rtl="0" eaLnBrk="1" hangingPunct="1">
              <a:buFont typeface="Arial" pitchFamily="34" charset="0"/>
              <a:buChar char="•"/>
            </a:pPr>
            <a:r>
              <a:rPr lang="en-US" sz="3600" dirty="0" smtClean="0"/>
              <a:t> The declaration</a:t>
            </a:r>
          </a:p>
          <a:p>
            <a:pPr lvl="3" algn="l" rtl="0" eaLnBrk="1" hangingPunct="1">
              <a:buFontTx/>
              <a:buNone/>
            </a:pPr>
            <a:r>
              <a:rPr lang="en-US" sz="2800" b="1" dirty="0" err="1" smtClean="0">
                <a:latin typeface="Courier New" pitchFamily="49" charset="0"/>
              </a:rPr>
              <a:t>int</a:t>
            </a:r>
            <a:r>
              <a:rPr lang="en-US" sz="2800" b="1" dirty="0" smtClean="0">
                <a:latin typeface="Courier New" pitchFamily="49" charset="0"/>
              </a:rPr>
              <a:t> counter = 1;</a:t>
            </a:r>
          </a:p>
          <a:p>
            <a:pPr lvl="3" algn="l" rtl="0" eaLnBrk="1" hangingPunct="1">
              <a:buFontTx/>
              <a:buNone/>
            </a:pPr>
            <a:endParaRPr lang="en-US" sz="2800" b="1" dirty="0" smtClean="0">
              <a:latin typeface="Courier New" pitchFamily="49" charset="0"/>
            </a:endParaRPr>
          </a:p>
          <a:p>
            <a:pPr lvl="1" algn="l" rtl="0" eaLnBrk="1" hangingPunct="1">
              <a:buFont typeface="Wingdings" pitchFamily="2" charset="2"/>
              <a:buChar char="Ø"/>
            </a:pPr>
            <a:r>
              <a:rPr lang="en-US" sz="2800" dirty="0" smtClean="0"/>
              <a:t> Names </a:t>
            </a:r>
            <a:r>
              <a:rPr lang="en-US" sz="2800" b="1" dirty="0" smtClean="0">
                <a:latin typeface="Courier New" pitchFamily="49" charset="0"/>
              </a:rPr>
              <a:t>counter</a:t>
            </a:r>
          </a:p>
          <a:p>
            <a:pPr lvl="1" algn="l" rtl="0" eaLnBrk="1" hangingPunct="1">
              <a:buFont typeface="Wingdings" pitchFamily="2" charset="2"/>
              <a:buChar char="Ø"/>
            </a:pPr>
            <a:r>
              <a:rPr lang="en-US" sz="2800" dirty="0" smtClean="0"/>
              <a:t> Declares </a:t>
            </a:r>
            <a:r>
              <a:rPr lang="en-US" sz="2800" b="1" dirty="0" smtClean="0">
                <a:latin typeface="Courier New" pitchFamily="49" charset="0"/>
              </a:rPr>
              <a:t>counter</a:t>
            </a:r>
            <a:r>
              <a:rPr lang="en-US" sz="2800" dirty="0" smtClean="0"/>
              <a:t> to be an integer</a:t>
            </a:r>
          </a:p>
          <a:p>
            <a:pPr lvl="1" algn="l" rtl="0" eaLnBrk="1" hangingPunct="1">
              <a:buFont typeface="Wingdings" pitchFamily="2" charset="2"/>
              <a:buChar char="Ø"/>
            </a:pPr>
            <a:r>
              <a:rPr lang="en-US" sz="2800" dirty="0" smtClean="0"/>
              <a:t> Reserves space for </a:t>
            </a:r>
            <a:r>
              <a:rPr lang="en-US" sz="2800" b="1" dirty="0" smtClean="0">
                <a:latin typeface="Courier New" pitchFamily="49" charset="0"/>
              </a:rPr>
              <a:t>counter</a:t>
            </a:r>
            <a:r>
              <a:rPr lang="en-US" sz="2800" dirty="0" smtClean="0"/>
              <a:t> in memory</a:t>
            </a:r>
          </a:p>
          <a:p>
            <a:pPr lvl="1" algn="l" rtl="0" eaLnBrk="1" hangingPunct="1">
              <a:buFont typeface="Wingdings" pitchFamily="2" charset="2"/>
              <a:buChar char="Ø"/>
            </a:pPr>
            <a:r>
              <a:rPr lang="en-US" sz="2800" dirty="0" smtClean="0"/>
              <a:t> Sets </a:t>
            </a:r>
            <a:r>
              <a:rPr lang="en-US" sz="2800" b="1" dirty="0" smtClean="0">
                <a:latin typeface="Courier New" pitchFamily="49" charset="0"/>
              </a:rPr>
              <a:t>counter</a:t>
            </a:r>
            <a:r>
              <a:rPr lang="en-US" sz="2800" dirty="0" smtClean="0"/>
              <a:t> to an initial value of </a:t>
            </a:r>
            <a:r>
              <a:rPr lang="en-US" sz="2800" b="1" dirty="0" smtClean="0">
                <a:latin typeface="Courier New" pitchFamily="49" charset="0"/>
              </a:rPr>
              <a:t>1</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10.   The do/while Repetition Structure</a:t>
            </a:r>
            <a:endParaRPr lang="en-US" sz="3600" dirty="0"/>
          </a:p>
        </p:txBody>
      </p:sp>
      <p:sp>
        <p:nvSpPr>
          <p:cNvPr id="9" name="Rectangle 29"/>
          <p:cNvSpPr>
            <a:spLocks noGrp="1" noChangeArrowheads="1"/>
          </p:cNvSpPr>
          <p:nvPr>
            <p:ph type="body" idx="4294967295"/>
          </p:nvPr>
        </p:nvSpPr>
        <p:spPr>
          <a:xfrm>
            <a:off x="457200" y="1066800"/>
            <a:ext cx="8001000" cy="5334000"/>
          </a:xfrm>
          <a:prstGeom prst="rect">
            <a:avLst/>
          </a:prstGeom>
        </p:spPr>
        <p:txBody>
          <a:bodyPr/>
          <a:lstStyle/>
          <a:p>
            <a:pPr algn="l" rtl="0" eaLnBrk="1" hangingPunct="1">
              <a:lnSpc>
                <a:spcPct val="90000"/>
              </a:lnSpc>
              <a:buFont typeface="Arial" pitchFamily="34" charset="0"/>
              <a:buChar char="•"/>
            </a:pPr>
            <a:r>
              <a:rPr lang="en-US" sz="2400" dirty="0" smtClean="0"/>
              <a:t> The </a:t>
            </a:r>
            <a:r>
              <a:rPr lang="en-US" sz="2400" b="1" dirty="0" smtClean="0">
                <a:latin typeface="Courier New" pitchFamily="49" charset="0"/>
              </a:rPr>
              <a:t>do/while</a:t>
            </a:r>
            <a:r>
              <a:rPr lang="en-US" sz="2400" dirty="0" smtClean="0"/>
              <a:t> repetition structure is similar to the </a:t>
            </a:r>
            <a:r>
              <a:rPr lang="en-US" sz="2400" b="1" dirty="0" smtClean="0">
                <a:latin typeface="Courier New" pitchFamily="49" charset="0"/>
              </a:rPr>
              <a:t>while</a:t>
            </a:r>
            <a:r>
              <a:rPr lang="en-US" sz="2400" dirty="0" smtClean="0"/>
              <a:t> structure, </a:t>
            </a:r>
          </a:p>
          <a:p>
            <a:pPr lvl="1" algn="l" rtl="0" eaLnBrk="1" hangingPunct="1">
              <a:lnSpc>
                <a:spcPct val="90000"/>
              </a:lnSpc>
              <a:buFont typeface="Wingdings" pitchFamily="2" charset="2"/>
              <a:buChar char="Ø"/>
            </a:pPr>
            <a:r>
              <a:rPr lang="en-US" sz="2000" dirty="0" smtClean="0"/>
              <a:t> Condition for repetition tested after the body of the loop is executed</a:t>
            </a:r>
          </a:p>
          <a:p>
            <a:pPr algn="l" rtl="0" eaLnBrk="1" hangingPunct="1">
              <a:lnSpc>
                <a:spcPct val="90000"/>
              </a:lnSpc>
              <a:buFont typeface="Arial" pitchFamily="34" charset="0"/>
              <a:buChar char="•"/>
            </a:pPr>
            <a:r>
              <a:rPr lang="en-US" sz="2400" dirty="0" smtClean="0"/>
              <a:t> Syntax:</a:t>
            </a:r>
          </a:p>
          <a:p>
            <a:pPr lvl="2" algn="l" rtl="0" eaLnBrk="1" hangingPunct="1">
              <a:lnSpc>
                <a:spcPct val="90000"/>
              </a:lnSpc>
              <a:buFontTx/>
              <a:buNone/>
            </a:pPr>
            <a:r>
              <a:rPr lang="en-US" sz="2000" b="1" dirty="0" smtClean="0">
                <a:latin typeface="Courier New" pitchFamily="49" charset="0"/>
              </a:rPr>
              <a:t>do {</a:t>
            </a:r>
          </a:p>
          <a:p>
            <a:pPr lvl="2" algn="l" rtl="0" eaLnBrk="1" hangingPunct="1">
              <a:lnSpc>
                <a:spcPct val="90000"/>
              </a:lnSpc>
              <a:buFontTx/>
              <a:buNone/>
            </a:pPr>
            <a:r>
              <a:rPr lang="en-US" sz="2000" b="1" dirty="0" smtClean="0">
                <a:latin typeface="Courier New" pitchFamily="49" charset="0"/>
              </a:rPr>
              <a:t>   statement(s)</a:t>
            </a:r>
          </a:p>
          <a:p>
            <a:pPr lvl="2" algn="l" rtl="0" eaLnBrk="1" hangingPunct="1">
              <a:lnSpc>
                <a:spcPct val="90000"/>
              </a:lnSpc>
              <a:buFontTx/>
              <a:buNone/>
            </a:pPr>
            <a:r>
              <a:rPr lang="en-US" sz="2000" b="1" dirty="0" smtClean="0">
                <a:latin typeface="Courier New" pitchFamily="49" charset="0"/>
              </a:rPr>
              <a:t>} while ( condition ); </a:t>
            </a:r>
          </a:p>
          <a:p>
            <a:pPr algn="l" rtl="0" eaLnBrk="1" hangingPunct="1">
              <a:lnSpc>
                <a:spcPct val="90000"/>
              </a:lnSpc>
              <a:buFont typeface="Arial" pitchFamily="34" charset="0"/>
              <a:buChar char="•"/>
            </a:pPr>
            <a:r>
              <a:rPr lang="en-US" sz="2400" dirty="0" smtClean="0"/>
              <a:t> Example (letting counter = 1):  </a:t>
            </a:r>
          </a:p>
          <a:p>
            <a:pPr lvl="2" algn="l" rtl="0" eaLnBrk="1" hangingPunct="1">
              <a:lnSpc>
                <a:spcPct val="90000"/>
              </a:lnSpc>
              <a:buFontTx/>
              <a:buNone/>
            </a:pPr>
            <a:r>
              <a:rPr lang="en-US" sz="2000" b="1" dirty="0" smtClean="0">
                <a:latin typeface="Courier New" pitchFamily="49" charset="0"/>
              </a:rPr>
              <a:t>do {</a:t>
            </a:r>
          </a:p>
          <a:p>
            <a:pPr lvl="2" algn="l" rtl="0" eaLnBrk="1" hangingPunct="1">
              <a:lnSpc>
                <a:spcPct val="90000"/>
              </a:lnSpc>
              <a:buFontTx/>
              <a:buNone/>
            </a:pPr>
            <a:r>
              <a:rPr lang="en-US" sz="2000" b="1" dirty="0" smtClean="0">
                <a:latin typeface="Courier New" pitchFamily="49" charset="0"/>
              </a:rPr>
              <a:t>	</a:t>
            </a:r>
            <a:r>
              <a:rPr lang="en-US" sz="2000" b="1" dirty="0" err="1" smtClean="0">
                <a:latin typeface="Courier New" pitchFamily="49" charset="0"/>
              </a:rPr>
              <a:t>cout</a:t>
            </a:r>
            <a:r>
              <a:rPr lang="en-US" sz="2000" b="1" dirty="0" smtClean="0">
                <a:latin typeface="Courier New" pitchFamily="49" charset="0"/>
              </a:rPr>
              <a:t> &lt;&lt; counter &lt;&lt; " ";</a:t>
            </a:r>
          </a:p>
          <a:p>
            <a:pPr lvl="2" algn="l" rtl="0" eaLnBrk="1" hangingPunct="1">
              <a:lnSpc>
                <a:spcPct val="90000"/>
              </a:lnSpc>
              <a:buFontTx/>
              <a:buNone/>
            </a:pPr>
            <a:r>
              <a:rPr lang="en-US" sz="2000" b="1" dirty="0" smtClean="0">
                <a:latin typeface="Courier New" pitchFamily="49" charset="0"/>
              </a:rPr>
              <a:t>} while (++counter &lt;= 10);</a:t>
            </a:r>
          </a:p>
          <a:p>
            <a:pPr lvl="1" algn="l" rtl="0" eaLnBrk="1" hangingPunct="1">
              <a:lnSpc>
                <a:spcPct val="90000"/>
              </a:lnSpc>
              <a:buFont typeface="Wingdings" pitchFamily="2" charset="2"/>
              <a:buChar char="Ø"/>
            </a:pPr>
            <a:r>
              <a:rPr lang="en-US" sz="2000" dirty="0" smtClean="0"/>
              <a:t>	This prints the integers from </a:t>
            </a:r>
            <a:r>
              <a:rPr lang="en-US" sz="2000" b="1" dirty="0" smtClean="0">
                <a:latin typeface="Courier New" pitchFamily="49" charset="0"/>
              </a:rPr>
              <a:t>1</a:t>
            </a:r>
            <a:r>
              <a:rPr lang="en-US" sz="2000" dirty="0" smtClean="0"/>
              <a:t> to </a:t>
            </a:r>
            <a:r>
              <a:rPr lang="en-US" sz="2000" b="1" dirty="0" smtClean="0">
                <a:latin typeface="Courier New" pitchFamily="49" charset="0"/>
              </a:rPr>
              <a:t>10</a:t>
            </a:r>
            <a:endParaRPr lang="en-US" sz="2000" dirty="0" smtClean="0"/>
          </a:p>
          <a:p>
            <a:pPr algn="l" rtl="0" eaLnBrk="1" hangingPunct="1">
              <a:lnSpc>
                <a:spcPct val="90000"/>
              </a:lnSpc>
              <a:buFont typeface="Arial" pitchFamily="34" charset="0"/>
              <a:buChar char="•"/>
            </a:pPr>
            <a:r>
              <a:rPr lang="en-US" sz="2400" dirty="0" smtClean="0"/>
              <a:t> All actions are performed at least once.</a:t>
            </a:r>
          </a:p>
        </p:txBody>
      </p:sp>
      <p:grpSp>
        <p:nvGrpSpPr>
          <p:cNvPr id="10" name="Group 27"/>
          <p:cNvGrpSpPr>
            <a:grpSpLocks/>
          </p:cNvGrpSpPr>
          <p:nvPr/>
        </p:nvGrpSpPr>
        <p:grpSpPr bwMode="auto">
          <a:xfrm>
            <a:off x="5715000" y="3124200"/>
            <a:ext cx="2743200" cy="3276600"/>
            <a:chOff x="48" y="2269"/>
            <a:chExt cx="772" cy="950"/>
          </a:xfrm>
        </p:grpSpPr>
        <p:sp>
          <p:nvSpPr>
            <p:cNvPr id="11" name="Freeform 19"/>
            <p:cNvSpPr>
              <a:spLocks/>
            </p:cNvSpPr>
            <p:nvPr/>
          </p:nvSpPr>
          <p:spPr bwMode="auto">
            <a:xfrm>
              <a:off x="336" y="2317"/>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2" name="Oval 18"/>
            <p:cNvSpPr>
              <a:spLocks noChangeArrowheads="1"/>
            </p:cNvSpPr>
            <p:nvPr/>
          </p:nvSpPr>
          <p:spPr bwMode="auto">
            <a:xfrm>
              <a:off x="312" y="2269"/>
              <a:ext cx="48" cy="48"/>
            </a:xfrm>
            <a:prstGeom prst="ellipse">
              <a:avLst/>
            </a:prstGeom>
            <a:noFill/>
            <a:ln w="3175">
              <a:solidFill>
                <a:srgbClr val="000000"/>
              </a:solidFill>
              <a:round/>
              <a:headEnd/>
              <a:tailEnd/>
            </a:ln>
          </p:spPr>
          <p:txBody>
            <a:bodyPr/>
            <a:lstStyle/>
            <a:p>
              <a:endParaRPr lang="ar-EG"/>
            </a:p>
          </p:txBody>
        </p:sp>
        <p:sp>
          <p:nvSpPr>
            <p:cNvPr id="13" name="Rectangle 17"/>
            <p:cNvSpPr>
              <a:spLocks noChangeArrowheads="1"/>
            </p:cNvSpPr>
            <p:nvPr/>
          </p:nvSpPr>
          <p:spPr bwMode="auto">
            <a:xfrm>
              <a:off x="628" y="2789"/>
              <a:ext cx="170"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true</a:t>
              </a:r>
            </a:p>
            <a:p>
              <a:pPr>
                <a:spcBef>
                  <a:spcPct val="0"/>
                </a:spcBef>
              </a:pPr>
              <a:endParaRPr lang="en-US" sz="1000" b="1">
                <a:solidFill>
                  <a:schemeClr val="tx1"/>
                </a:solidFill>
                <a:latin typeface="Courier New" pitchFamily="49" charset="0"/>
              </a:endParaRPr>
            </a:p>
          </p:txBody>
        </p:sp>
        <p:sp>
          <p:nvSpPr>
            <p:cNvPr id="14" name="Freeform 16"/>
            <p:cNvSpPr>
              <a:spLocks/>
            </p:cNvSpPr>
            <p:nvPr/>
          </p:nvSpPr>
          <p:spPr bwMode="auto">
            <a:xfrm>
              <a:off x="336" y="297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5" name="Freeform 15"/>
            <p:cNvSpPr>
              <a:spLocks/>
            </p:cNvSpPr>
            <p:nvPr/>
          </p:nvSpPr>
          <p:spPr bwMode="auto">
            <a:xfrm>
              <a:off x="336" y="258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6" name="Oval 14"/>
            <p:cNvSpPr>
              <a:spLocks noChangeArrowheads="1"/>
            </p:cNvSpPr>
            <p:nvPr/>
          </p:nvSpPr>
          <p:spPr bwMode="auto">
            <a:xfrm>
              <a:off x="312" y="3171"/>
              <a:ext cx="48" cy="48"/>
            </a:xfrm>
            <a:prstGeom prst="ellipse">
              <a:avLst/>
            </a:prstGeom>
            <a:noFill/>
            <a:ln w="3175">
              <a:solidFill>
                <a:srgbClr val="000000"/>
              </a:solidFill>
              <a:round/>
              <a:headEnd/>
              <a:tailEnd/>
            </a:ln>
          </p:spPr>
          <p:txBody>
            <a:bodyPr/>
            <a:lstStyle/>
            <a:p>
              <a:endParaRPr lang="ar-EG"/>
            </a:p>
          </p:txBody>
        </p:sp>
        <p:sp>
          <p:nvSpPr>
            <p:cNvPr id="17" name="Rectangle 13"/>
            <p:cNvSpPr>
              <a:spLocks noChangeArrowheads="1"/>
            </p:cNvSpPr>
            <p:nvPr/>
          </p:nvSpPr>
          <p:spPr bwMode="auto">
            <a:xfrm>
              <a:off x="356" y="2981"/>
              <a:ext cx="208"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false</a:t>
              </a:r>
            </a:p>
            <a:p>
              <a:pPr>
                <a:spcBef>
                  <a:spcPct val="0"/>
                </a:spcBef>
              </a:pPr>
              <a:endParaRPr lang="en-US" sz="1000" b="1">
                <a:solidFill>
                  <a:schemeClr val="tx1"/>
                </a:solidFill>
                <a:latin typeface="Courier New" pitchFamily="49" charset="0"/>
              </a:endParaRPr>
            </a:p>
          </p:txBody>
        </p:sp>
        <p:sp>
          <p:nvSpPr>
            <p:cNvPr id="18" name="Freeform 12"/>
            <p:cNvSpPr>
              <a:spLocks/>
            </p:cNvSpPr>
            <p:nvPr/>
          </p:nvSpPr>
          <p:spPr bwMode="auto">
            <a:xfrm>
              <a:off x="628" y="2880"/>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a:tailEnd/>
            </a:ln>
          </p:spPr>
          <p:txBody>
            <a:bodyPr/>
            <a:lstStyle/>
            <a:p>
              <a:endParaRPr lang="ar-EG"/>
            </a:p>
          </p:txBody>
        </p:sp>
        <p:sp>
          <p:nvSpPr>
            <p:cNvPr id="19" name="Freeform 11"/>
            <p:cNvSpPr>
              <a:spLocks/>
            </p:cNvSpPr>
            <p:nvPr/>
          </p:nvSpPr>
          <p:spPr bwMode="auto">
            <a:xfrm>
              <a:off x="820" y="2420"/>
              <a:ext cx="0" cy="460"/>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3175">
              <a:solidFill>
                <a:srgbClr val="000000"/>
              </a:solidFill>
              <a:round/>
              <a:headEnd/>
              <a:tailEnd/>
            </a:ln>
          </p:spPr>
          <p:txBody>
            <a:bodyPr/>
            <a:lstStyle/>
            <a:p>
              <a:endParaRPr lang="ar-EG"/>
            </a:p>
          </p:txBody>
        </p:sp>
        <p:sp>
          <p:nvSpPr>
            <p:cNvPr id="20" name="Freeform 10"/>
            <p:cNvSpPr>
              <a:spLocks/>
            </p:cNvSpPr>
            <p:nvPr/>
          </p:nvSpPr>
          <p:spPr bwMode="auto">
            <a:xfrm>
              <a:off x="340" y="2420"/>
              <a:ext cx="48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0" y="0"/>
                  </a:moveTo>
                  <a:lnTo>
                    <a:pt x="19983" y="0"/>
                  </a:lnTo>
                </a:path>
              </a:pathLst>
            </a:custGeom>
            <a:noFill/>
            <a:ln w="3175">
              <a:solidFill>
                <a:srgbClr val="000000"/>
              </a:solidFill>
              <a:round/>
              <a:headEnd type="triangle" w="med" len="sm"/>
              <a:tailEnd/>
            </a:ln>
          </p:spPr>
          <p:txBody>
            <a:bodyPr/>
            <a:lstStyle/>
            <a:p>
              <a:endParaRPr lang="ar-EG"/>
            </a:p>
          </p:txBody>
        </p:sp>
        <p:grpSp>
          <p:nvGrpSpPr>
            <p:cNvPr id="21" name="Group 7"/>
            <p:cNvGrpSpPr>
              <a:grpSpLocks/>
            </p:cNvGrpSpPr>
            <p:nvPr/>
          </p:nvGrpSpPr>
          <p:grpSpPr bwMode="auto">
            <a:xfrm>
              <a:off x="72" y="2509"/>
              <a:ext cx="528" cy="82"/>
              <a:chOff x="0" y="0"/>
              <a:chExt cx="20000" cy="20000"/>
            </a:xfrm>
          </p:grpSpPr>
          <p:sp>
            <p:nvSpPr>
              <p:cNvPr id="25" name="Freeform 9"/>
              <p:cNvSpPr>
                <a:spLocks/>
              </p:cNvSpPr>
              <p:nvPr/>
            </p:nvSpPr>
            <p:spPr bwMode="auto">
              <a:xfrm>
                <a:off x="0" y="0"/>
                <a:ext cx="20000" cy="19417"/>
              </a:xfrm>
              <a:custGeom>
                <a:avLst/>
                <a:gdLst>
                  <a:gd name="T0" fmla="*/ 19985 w 20000"/>
                  <a:gd name="T1" fmla="*/ 0 h 20000"/>
                  <a:gd name="T2" fmla="*/ 19985 w 20000"/>
                  <a:gd name="T3" fmla="*/ 14372 h 20000"/>
                  <a:gd name="T4" fmla="*/ 0 w 20000"/>
                  <a:gd name="T5" fmla="*/ 14372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00"/>
                    </a:lnTo>
                    <a:lnTo>
                      <a:pt x="0" y="19900"/>
                    </a:lnTo>
                    <a:lnTo>
                      <a:pt x="0" y="0"/>
                    </a:lnTo>
                    <a:lnTo>
                      <a:pt x="19985" y="0"/>
                    </a:lnTo>
                    <a:close/>
                  </a:path>
                </a:pathLst>
              </a:custGeom>
              <a:noFill/>
              <a:ln w="3175">
                <a:solidFill>
                  <a:srgbClr val="000000"/>
                </a:solidFill>
                <a:round/>
                <a:headEnd/>
                <a:tailEnd/>
              </a:ln>
            </p:spPr>
            <p:txBody>
              <a:bodyPr/>
              <a:lstStyle/>
              <a:p>
                <a:endParaRPr lang="ar-EG"/>
              </a:p>
            </p:txBody>
          </p:sp>
          <p:sp>
            <p:nvSpPr>
              <p:cNvPr id="26" name="Rectangle 8"/>
              <p:cNvSpPr>
                <a:spLocks noChangeArrowheads="1"/>
              </p:cNvSpPr>
              <p:nvPr/>
            </p:nvSpPr>
            <p:spPr bwMode="auto">
              <a:xfrm>
                <a:off x="2712" y="3301"/>
                <a:ext cx="14561" cy="16699"/>
              </a:xfrm>
              <a:prstGeom prst="rect">
                <a:avLst/>
              </a:prstGeom>
              <a:noFill/>
              <a:ln w="0">
                <a:noFill/>
                <a:miter lim="800000"/>
                <a:headEnd/>
                <a:tailEnd/>
              </a:ln>
            </p:spPr>
            <p:txBody>
              <a:bodyPr lIns="0" tIns="0" rIns="0" bIns="0"/>
              <a:lstStyle/>
              <a:p>
                <a:pPr algn="ctr" eaLnBrk="1" hangingPunct="1">
                  <a:spcBef>
                    <a:spcPct val="0"/>
                  </a:spcBef>
                </a:pPr>
                <a:r>
                  <a:rPr lang="en-US" sz="1000" b="1" dirty="0">
                    <a:latin typeface="Courier New" pitchFamily="49" charset="0"/>
                  </a:rPr>
                  <a:t>action(s)</a:t>
                </a:r>
              </a:p>
              <a:p>
                <a:pPr>
                  <a:spcBef>
                    <a:spcPct val="0"/>
                  </a:spcBef>
                </a:pPr>
                <a:endParaRPr lang="en-US" sz="1000" b="1" dirty="0">
                  <a:solidFill>
                    <a:schemeClr val="tx1"/>
                  </a:solidFill>
                  <a:latin typeface="Courier New" pitchFamily="49" charset="0"/>
                </a:endParaRPr>
              </a:p>
            </p:txBody>
          </p:sp>
        </p:grpSp>
        <p:grpSp>
          <p:nvGrpSpPr>
            <p:cNvPr id="22" name="Group 4"/>
            <p:cNvGrpSpPr>
              <a:grpSpLocks/>
            </p:cNvGrpSpPr>
            <p:nvPr/>
          </p:nvGrpSpPr>
          <p:grpSpPr bwMode="auto">
            <a:xfrm>
              <a:off x="48" y="2781"/>
              <a:ext cx="576" cy="198"/>
              <a:chOff x="0" y="0"/>
              <a:chExt cx="20000" cy="20000"/>
            </a:xfrm>
          </p:grpSpPr>
          <p:sp>
            <p:nvSpPr>
              <p:cNvPr id="23" name="Freeform 6"/>
              <p:cNvSpPr>
                <a:spLocks/>
              </p:cNvSpPr>
              <p:nvPr/>
            </p:nvSpPr>
            <p:spPr bwMode="auto">
              <a:xfrm>
                <a:off x="0" y="0"/>
                <a:ext cx="20000" cy="20000"/>
              </a:xfrm>
              <a:custGeom>
                <a:avLst/>
                <a:gdLst>
                  <a:gd name="T0" fmla="*/ 19986 w 20000"/>
                  <a:gd name="T1" fmla="*/ 9980 h 20000"/>
                  <a:gd name="T2" fmla="*/ 9986 w 20000"/>
                  <a:gd name="T3" fmla="*/ 19960 h 20000"/>
                  <a:gd name="T4" fmla="*/ 0 w 20000"/>
                  <a:gd name="T5" fmla="*/ 9980 h 20000"/>
                  <a:gd name="T6" fmla="*/ 9986 w 20000"/>
                  <a:gd name="T7" fmla="*/ 0 h 20000"/>
                  <a:gd name="T8" fmla="*/ 19986 w 20000"/>
                  <a:gd name="T9" fmla="*/ 998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6" y="9980"/>
                    </a:moveTo>
                    <a:lnTo>
                      <a:pt x="9986" y="19960"/>
                    </a:lnTo>
                    <a:lnTo>
                      <a:pt x="0" y="9980"/>
                    </a:lnTo>
                    <a:lnTo>
                      <a:pt x="9986" y="0"/>
                    </a:lnTo>
                    <a:lnTo>
                      <a:pt x="19986" y="9980"/>
                    </a:lnTo>
                    <a:close/>
                  </a:path>
                </a:pathLst>
              </a:custGeom>
              <a:solidFill>
                <a:srgbClr val="FFFFFF"/>
              </a:solidFill>
              <a:ln w="3175">
                <a:solidFill>
                  <a:srgbClr val="000000"/>
                </a:solidFill>
                <a:round/>
                <a:headEnd/>
                <a:tailEnd/>
              </a:ln>
            </p:spPr>
            <p:txBody>
              <a:bodyPr/>
              <a:lstStyle/>
              <a:p>
                <a:endParaRPr lang="ar-EG"/>
              </a:p>
            </p:txBody>
          </p:sp>
          <p:sp>
            <p:nvSpPr>
              <p:cNvPr id="24" name="Rectangle 5"/>
              <p:cNvSpPr>
                <a:spLocks noChangeArrowheads="1"/>
              </p:cNvSpPr>
              <p:nvPr/>
            </p:nvSpPr>
            <p:spPr bwMode="auto">
              <a:xfrm>
                <a:off x="3319" y="7273"/>
                <a:ext cx="13348" cy="7111"/>
              </a:xfrm>
              <a:prstGeom prst="rect">
                <a:avLst/>
              </a:prstGeom>
              <a:noFill/>
              <a:ln w="0">
                <a:noFill/>
                <a:miter lim="800000"/>
                <a:headEnd/>
                <a:tailEnd/>
              </a:ln>
            </p:spPr>
            <p:txBody>
              <a:bodyPr lIns="0" tIns="0" rIns="0" bIns="0"/>
              <a:lstStyle/>
              <a:p>
                <a:pPr algn="ctr" eaLnBrk="1" hangingPunct="1">
                  <a:spcBef>
                    <a:spcPct val="0"/>
                  </a:spcBef>
                </a:pPr>
                <a:r>
                  <a:rPr lang="en-US" sz="1000" b="1">
                    <a:latin typeface="Courier New" pitchFamily="49" charset="0"/>
                  </a:rPr>
                  <a:t>condition</a:t>
                </a:r>
              </a:p>
              <a:p>
                <a:pPr>
                  <a:spcBef>
                    <a:spcPct val="0"/>
                  </a:spcBef>
                </a:pPr>
                <a:endParaRPr lang="en-US" sz="1000" b="1">
                  <a:solidFill>
                    <a:schemeClr val="tx1"/>
                  </a:solidFill>
                  <a:latin typeface="Courier New" pitchFamily="49" charset="0"/>
                </a:endParaRPr>
              </a:p>
            </p:txBody>
          </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2.   The for Repetition Structure</a:t>
            </a:r>
            <a:endParaRPr lang="en-US" sz="3600" dirty="0"/>
          </a:p>
        </p:txBody>
      </p:sp>
      <p:sp>
        <p:nvSpPr>
          <p:cNvPr id="5" name="Rectangle 39"/>
          <p:cNvSpPr>
            <a:spLocks noGrp="1" noChangeArrowheads="1"/>
          </p:cNvSpPr>
          <p:nvPr>
            <p:ph type="body" idx="4294967295"/>
          </p:nvPr>
        </p:nvSpPr>
        <p:spPr>
          <a:xfrm>
            <a:off x="685800" y="1281114"/>
            <a:ext cx="7600976" cy="4648216"/>
          </a:xfrm>
          <a:prstGeom prst="rect">
            <a:avLst/>
          </a:prstGeom>
        </p:spPr>
        <p:txBody>
          <a:bodyPr/>
          <a:lstStyle/>
          <a:p>
            <a:pPr algn="l" rtl="0" eaLnBrk="1" hangingPunct="1"/>
            <a:r>
              <a:rPr lang="en-US" sz="2800" dirty="0" smtClean="0"/>
              <a:t>The general format when using </a:t>
            </a:r>
            <a:r>
              <a:rPr lang="en-US" sz="2800" b="1" dirty="0" smtClean="0">
                <a:latin typeface="Courier New" pitchFamily="49" charset="0"/>
              </a:rPr>
              <a:t>for</a:t>
            </a:r>
            <a:r>
              <a:rPr lang="en-US" sz="2800" dirty="0" smtClean="0"/>
              <a:t> loops is</a:t>
            </a:r>
          </a:p>
          <a:p>
            <a:pPr lvl="1" algn="l" rtl="0" eaLnBrk="1" hangingPunct="1">
              <a:buFontTx/>
              <a:buNone/>
            </a:pPr>
            <a:r>
              <a:rPr lang="en-US" sz="2400" b="1" dirty="0" smtClean="0">
                <a:latin typeface="Courier New" pitchFamily="49" charset="0"/>
              </a:rPr>
              <a:t>for ( initialization; </a:t>
            </a:r>
            <a:r>
              <a:rPr lang="en-US" sz="2400" b="1" dirty="0" err="1" smtClean="0">
                <a:latin typeface="Courier New" pitchFamily="49" charset="0"/>
              </a:rPr>
              <a:t>LoopContinuationTest</a:t>
            </a:r>
            <a:r>
              <a:rPr lang="en-US" sz="2400" b="1" dirty="0" smtClean="0">
                <a:latin typeface="Courier New" pitchFamily="49" charset="0"/>
              </a:rPr>
              <a:t>; increment )</a:t>
            </a:r>
          </a:p>
          <a:p>
            <a:pPr lvl="1" algn="l" rtl="0" eaLnBrk="1" hangingPunct="1">
              <a:buFontTx/>
              <a:buNone/>
            </a:pPr>
            <a:r>
              <a:rPr lang="en-US" sz="3200" b="1" dirty="0" smtClean="0">
                <a:latin typeface="Courier New" pitchFamily="49" charset="0"/>
              </a:rPr>
              <a:t>   </a:t>
            </a:r>
            <a:r>
              <a:rPr lang="en-US" sz="2400" b="1" dirty="0" smtClean="0">
                <a:latin typeface="Courier New" pitchFamily="49" charset="0"/>
              </a:rPr>
              <a:t>statement</a:t>
            </a:r>
            <a:r>
              <a:rPr lang="en-US" sz="2800" b="1" dirty="0" smtClean="0">
                <a:latin typeface="Courier New" pitchFamily="49" charset="0"/>
              </a:rPr>
              <a:t> </a:t>
            </a:r>
          </a:p>
          <a:p>
            <a:pPr lvl="1" algn="l" rtl="0" eaLnBrk="1" hangingPunct="1">
              <a:buFontTx/>
              <a:buNone/>
            </a:pPr>
            <a:endParaRPr lang="en-US" sz="1000" b="1" dirty="0" smtClean="0">
              <a:latin typeface="Courier New" pitchFamily="49" charset="0"/>
            </a:endParaRPr>
          </a:p>
          <a:p>
            <a:pPr algn="l" rtl="0" eaLnBrk="1" hangingPunct="1"/>
            <a:r>
              <a:rPr lang="en-US" sz="2800" dirty="0" smtClean="0"/>
              <a:t>Example:  </a:t>
            </a:r>
          </a:p>
          <a:p>
            <a:pPr lvl="1" algn="l" rtl="0" eaLnBrk="1" hangingPunct="1">
              <a:buFontTx/>
              <a:buNone/>
            </a:pPr>
            <a:r>
              <a:rPr lang="en-US" sz="1900" b="1" dirty="0" smtClean="0">
                <a:latin typeface="Courier New" pitchFamily="49" charset="0"/>
              </a:rPr>
              <a:t>for( </a:t>
            </a:r>
            <a:r>
              <a:rPr lang="en-US" sz="1900" b="1" dirty="0" err="1" smtClean="0">
                <a:latin typeface="Courier New" pitchFamily="49" charset="0"/>
              </a:rPr>
              <a:t>int</a:t>
            </a:r>
            <a:r>
              <a:rPr lang="en-US" sz="1900" b="1" dirty="0" smtClean="0">
                <a:latin typeface="Courier New" pitchFamily="49" charset="0"/>
              </a:rPr>
              <a:t> counter = 1; counter &lt;= 10; counter++ )</a:t>
            </a:r>
          </a:p>
          <a:p>
            <a:pPr lvl="2" algn="l" rtl="0" eaLnBrk="1" hangingPunct="1">
              <a:buFontTx/>
              <a:buNone/>
            </a:pPr>
            <a:r>
              <a:rPr lang="en-US" sz="2400" b="1" dirty="0" err="1" smtClean="0">
                <a:latin typeface="Courier New" pitchFamily="49" charset="0"/>
              </a:rPr>
              <a:t>cout</a:t>
            </a:r>
            <a:r>
              <a:rPr lang="en-US" sz="2400" b="1" dirty="0" smtClean="0">
                <a:latin typeface="Courier New" pitchFamily="49" charset="0"/>
              </a:rPr>
              <a:t> &lt;&lt; counter &lt;&lt; </a:t>
            </a:r>
            <a:r>
              <a:rPr lang="en-US" sz="2400" b="1" dirty="0" err="1" smtClean="0">
                <a:latin typeface="Courier New" pitchFamily="49" charset="0"/>
              </a:rPr>
              <a:t>endl</a:t>
            </a:r>
            <a:r>
              <a:rPr lang="en-US" sz="2400" b="1" dirty="0" smtClean="0">
                <a:latin typeface="Courier New" pitchFamily="49" charset="0"/>
              </a:rPr>
              <a:t>;</a:t>
            </a:r>
          </a:p>
          <a:p>
            <a:pPr lvl="2" algn="l" rtl="0" eaLnBrk="1" hangingPunct="1">
              <a:buFontTx/>
              <a:buNone/>
            </a:pPr>
            <a:endParaRPr lang="en-US" sz="1000" b="1" dirty="0" smtClean="0">
              <a:latin typeface="Courier New" pitchFamily="49" charset="0"/>
            </a:endParaRPr>
          </a:p>
          <a:p>
            <a:pPr lvl="1" algn="l" rtl="0" eaLnBrk="1" hangingPunct="1">
              <a:buFont typeface="Wingdings" pitchFamily="2" charset="2"/>
              <a:buChar char="Ø"/>
            </a:pPr>
            <a:r>
              <a:rPr lang="en-US" sz="2800" dirty="0" smtClean="0"/>
              <a:t>Prints the integers from one to ten</a:t>
            </a:r>
          </a:p>
        </p:txBody>
      </p:sp>
      <p:sp>
        <p:nvSpPr>
          <p:cNvPr id="6" name="Text Box 35"/>
          <p:cNvSpPr txBox="1">
            <a:spLocks noChangeArrowheads="1"/>
          </p:cNvSpPr>
          <p:nvPr/>
        </p:nvSpPr>
        <p:spPr bwMode="auto">
          <a:xfrm>
            <a:off x="7286644" y="4921268"/>
            <a:ext cx="1066800" cy="1079500"/>
          </a:xfrm>
          <a:prstGeom prst="rect">
            <a:avLst/>
          </a:prstGeom>
          <a:solidFill>
            <a:srgbClr val="99CCFF"/>
          </a:solidFill>
          <a:ln w="9525">
            <a:solidFill>
              <a:schemeClr val="tx1"/>
            </a:solidFill>
            <a:miter lim="800000"/>
            <a:headEnd/>
            <a:tailEnd/>
          </a:ln>
        </p:spPr>
        <p:txBody>
          <a:bodyPr>
            <a:spAutoFit/>
          </a:bodyPr>
          <a:lstStyle/>
          <a:p>
            <a:r>
              <a:rPr lang="en-US" sz="1600" dirty="0"/>
              <a:t>No semicolon after last statement</a:t>
            </a:r>
          </a:p>
        </p:txBody>
      </p:sp>
      <p:sp>
        <p:nvSpPr>
          <p:cNvPr id="7" name="Line 36"/>
          <p:cNvSpPr>
            <a:spLocks noChangeShapeType="1"/>
          </p:cNvSpPr>
          <p:nvPr/>
        </p:nvSpPr>
        <p:spPr bwMode="auto">
          <a:xfrm flipH="1" flipV="1">
            <a:off x="7820044" y="4235468"/>
            <a:ext cx="0" cy="762000"/>
          </a:xfrm>
          <a:prstGeom prst="line">
            <a:avLst/>
          </a:prstGeom>
          <a:noFill/>
          <a:ln w="9525">
            <a:solidFill>
              <a:schemeClr val="tx1"/>
            </a:solidFill>
            <a:round/>
            <a:headEnd/>
            <a:tailEnd type="triangle" w="med" len="med"/>
          </a:ln>
        </p:spPr>
        <p:txBody>
          <a:bodyPr anchor="ctr">
            <a:spAutoFit/>
          </a:bodyPr>
          <a:lstStyle/>
          <a:p>
            <a:endParaRPr lang="ar-EG"/>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22" name="Rectangle 5"/>
          <p:cNvSpPr>
            <a:spLocks noGrp="1" noChangeArrowheads="1"/>
          </p:cNvSpPr>
          <p:nvPr>
            <p:ph type="body" idx="4294967295"/>
          </p:nvPr>
        </p:nvSpPr>
        <p:spPr>
          <a:xfrm>
            <a:off x="381000" y="1066800"/>
            <a:ext cx="8229600" cy="5334000"/>
          </a:xfrm>
          <a:prstGeom prst="rect">
            <a:avLst/>
          </a:prstGeom>
        </p:spPr>
        <p:txBody>
          <a:bodyPr/>
          <a:lstStyle/>
          <a:p>
            <a:pPr algn="l" rtl="0" eaLnBrk="1" hangingPunct="1">
              <a:buFont typeface="Arial" pitchFamily="34" charset="0"/>
              <a:buChar char="•"/>
            </a:pPr>
            <a:r>
              <a:rPr lang="en-US" sz="3200" b="1" dirty="0" smtClean="0">
                <a:latin typeface="Courier New" pitchFamily="49" charset="0"/>
              </a:rPr>
              <a:t> Break</a:t>
            </a:r>
          </a:p>
          <a:p>
            <a:pPr lvl="1" algn="l" rtl="0" eaLnBrk="1" hangingPunct="1">
              <a:buFont typeface="Wingdings" pitchFamily="2" charset="2"/>
              <a:buChar char="Ø"/>
            </a:pPr>
            <a:r>
              <a:rPr lang="en-US" sz="2800" dirty="0" smtClean="0"/>
              <a:t> Causes immediate exit from a </a:t>
            </a:r>
            <a:r>
              <a:rPr lang="en-US" sz="2800" b="1" dirty="0" smtClean="0">
                <a:latin typeface="Courier New" pitchFamily="49" charset="0"/>
              </a:rPr>
              <a:t>while</a:t>
            </a:r>
            <a:r>
              <a:rPr lang="en-US" sz="2800" dirty="0" smtClean="0"/>
              <a:t>, </a:t>
            </a:r>
            <a:r>
              <a:rPr lang="en-US" sz="2800" b="1" dirty="0" smtClean="0">
                <a:latin typeface="Courier New" pitchFamily="49" charset="0"/>
              </a:rPr>
              <a:t>for</a:t>
            </a:r>
            <a:r>
              <a:rPr lang="en-US" sz="2800" dirty="0" smtClean="0"/>
              <a:t>, </a:t>
            </a:r>
            <a:r>
              <a:rPr lang="en-US" sz="2800" b="1" dirty="0" smtClean="0">
                <a:latin typeface="Courier New" pitchFamily="49" charset="0"/>
              </a:rPr>
              <a:t>do/while</a:t>
            </a:r>
            <a:r>
              <a:rPr lang="en-US" sz="2800" dirty="0" smtClean="0"/>
              <a:t> or </a:t>
            </a:r>
            <a:r>
              <a:rPr lang="en-US" sz="2800" b="1" dirty="0" smtClean="0">
                <a:latin typeface="Courier New" pitchFamily="49" charset="0"/>
              </a:rPr>
              <a:t>switch</a:t>
            </a:r>
            <a:r>
              <a:rPr lang="en-US" sz="2800" dirty="0" smtClean="0"/>
              <a:t> structure</a:t>
            </a:r>
          </a:p>
          <a:p>
            <a:pPr lvl="1" algn="l" rtl="0" eaLnBrk="1" hangingPunct="1">
              <a:buFont typeface="Wingdings" pitchFamily="2" charset="2"/>
              <a:buChar char="Ø"/>
            </a:pPr>
            <a:r>
              <a:rPr lang="en-US" sz="2800" dirty="0" smtClean="0"/>
              <a:t> Program execution continues with the first statement after the structure</a:t>
            </a:r>
          </a:p>
          <a:p>
            <a:pPr lvl="1" algn="l" rtl="0" eaLnBrk="1" hangingPunct="1">
              <a:buFont typeface="Wingdings" pitchFamily="2" charset="2"/>
              <a:buChar char="Ø"/>
            </a:pPr>
            <a:r>
              <a:rPr lang="en-US" sz="2800" dirty="0" smtClean="0"/>
              <a:t> Common uses of the </a:t>
            </a:r>
            <a:r>
              <a:rPr lang="en-US" sz="2800" b="1" dirty="0" smtClean="0">
                <a:latin typeface="Courier New" pitchFamily="49" charset="0"/>
              </a:rPr>
              <a:t>break</a:t>
            </a:r>
            <a:r>
              <a:rPr lang="en-US" sz="2800" dirty="0" smtClean="0"/>
              <a:t> statement:</a:t>
            </a:r>
          </a:p>
          <a:p>
            <a:pPr lvl="2" algn="l" rtl="0" eaLnBrk="1" hangingPunct="1"/>
            <a:r>
              <a:rPr lang="en-US" sz="2800" dirty="0" smtClean="0"/>
              <a:t>- Escape early from a loop</a:t>
            </a:r>
          </a:p>
          <a:p>
            <a:pPr lvl="2" algn="l" rtl="0" eaLnBrk="1" hangingPunct="1"/>
            <a:r>
              <a:rPr lang="en-US" sz="2800" dirty="0" smtClean="0"/>
              <a:t>- Skip the remainder of a </a:t>
            </a:r>
            <a:r>
              <a:rPr lang="en-US" sz="2800" b="1" dirty="0" smtClean="0">
                <a:latin typeface="Courier New" pitchFamily="49" charset="0"/>
              </a:rPr>
              <a:t>switch</a:t>
            </a:r>
            <a:r>
              <a:rPr lang="en-US" sz="2800" dirty="0" smtClean="0"/>
              <a:t> structure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5" name="Rectangle 3"/>
          <p:cNvSpPr>
            <a:spLocks noGrp="1" noChangeArrowheads="1"/>
          </p:cNvSpPr>
          <p:nvPr>
            <p:ph type="body" idx="4294967295"/>
          </p:nvPr>
        </p:nvSpPr>
        <p:spPr>
          <a:xfrm>
            <a:off x="571472" y="1066800"/>
            <a:ext cx="7772400" cy="5334000"/>
          </a:xfrm>
          <a:prstGeom prst="rect">
            <a:avLst/>
          </a:prstGeom>
        </p:spPr>
        <p:txBody>
          <a:bodyPr/>
          <a:lstStyle/>
          <a:p>
            <a:pPr algn="just" rtl="0" eaLnBrk="1" hangingPunct="1">
              <a:buFont typeface="Arial" pitchFamily="34" charset="0"/>
              <a:buChar char="•"/>
            </a:pPr>
            <a:r>
              <a:rPr lang="en-US" sz="2800" b="1" dirty="0" smtClean="0">
                <a:latin typeface="Courier New" pitchFamily="49" charset="0"/>
              </a:rPr>
              <a:t> </a:t>
            </a:r>
            <a:r>
              <a:rPr lang="en-US" sz="3200" b="1" dirty="0" smtClean="0">
                <a:latin typeface="Courier New" pitchFamily="49" charset="0"/>
              </a:rPr>
              <a:t>Continue</a:t>
            </a:r>
            <a:endParaRPr lang="en-US" sz="2800" b="1" dirty="0" smtClean="0">
              <a:latin typeface="Courier New" pitchFamily="49" charset="0"/>
            </a:endParaRPr>
          </a:p>
          <a:p>
            <a:pPr lvl="1" algn="just" rtl="0" eaLnBrk="1" hangingPunct="1">
              <a:buFont typeface="Wingdings" pitchFamily="2" charset="2"/>
              <a:buChar char="Ø"/>
            </a:pPr>
            <a:r>
              <a:rPr lang="en-US" sz="2800" dirty="0" smtClean="0"/>
              <a:t> Skips the remaining statements in the body of a </a:t>
            </a:r>
            <a:r>
              <a:rPr lang="en-US" sz="2800" b="1" dirty="0" smtClean="0">
                <a:latin typeface="Courier New" pitchFamily="49" charset="0"/>
              </a:rPr>
              <a:t>while</a:t>
            </a:r>
            <a:r>
              <a:rPr lang="en-US" sz="2800" dirty="0" smtClean="0"/>
              <a:t>, </a:t>
            </a:r>
            <a:r>
              <a:rPr lang="en-US" sz="2800" b="1" dirty="0" smtClean="0">
                <a:latin typeface="Courier New" pitchFamily="49" charset="0"/>
              </a:rPr>
              <a:t>for</a:t>
            </a:r>
            <a:r>
              <a:rPr lang="en-US" sz="2800" dirty="0" smtClean="0"/>
              <a:t> or </a:t>
            </a:r>
            <a:r>
              <a:rPr lang="en-US" sz="2800" b="1" dirty="0" smtClean="0">
                <a:latin typeface="Courier New" pitchFamily="49" charset="0"/>
              </a:rPr>
              <a:t>do/while</a:t>
            </a:r>
            <a:r>
              <a:rPr lang="en-US" sz="2800" dirty="0" smtClean="0"/>
              <a:t> structure and proceeds with the next iteration of the loop</a:t>
            </a:r>
          </a:p>
          <a:p>
            <a:pPr lvl="1" algn="just" rtl="0" eaLnBrk="1" hangingPunct="1">
              <a:buFont typeface="Wingdings" pitchFamily="2" charset="2"/>
              <a:buChar char="Ø"/>
            </a:pPr>
            <a:r>
              <a:rPr lang="en-US" sz="2800" dirty="0" smtClean="0"/>
              <a:t> In </a:t>
            </a:r>
            <a:r>
              <a:rPr lang="en-US" sz="2800" b="1" dirty="0" smtClean="0">
                <a:latin typeface="Courier New" pitchFamily="49" charset="0"/>
              </a:rPr>
              <a:t>while</a:t>
            </a:r>
            <a:r>
              <a:rPr lang="en-US" sz="2800" dirty="0" smtClean="0"/>
              <a:t> and </a:t>
            </a:r>
            <a:r>
              <a:rPr lang="en-US" sz="2800" b="1" dirty="0" smtClean="0">
                <a:latin typeface="Courier New" pitchFamily="49" charset="0"/>
              </a:rPr>
              <a:t>do/while</a:t>
            </a:r>
            <a:r>
              <a:rPr lang="en-US" sz="2800" dirty="0" smtClean="0"/>
              <a:t>, the loop-continuation test is evaluated immediately after the </a:t>
            </a:r>
            <a:r>
              <a:rPr lang="en-US" sz="2800" b="1" dirty="0" smtClean="0">
                <a:latin typeface="Courier New" pitchFamily="49" charset="0"/>
              </a:rPr>
              <a:t>continue</a:t>
            </a:r>
            <a:r>
              <a:rPr lang="en-US" sz="2800" dirty="0" smtClean="0"/>
              <a:t> statement is executed</a:t>
            </a:r>
          </a:p>
          <a:p>
            <a:pPr lvl="1" algn="just" rtl="0" eaLnBrk="1" hangingPunct="1">
              <a:buFont typeface="Wingdings" pitchFamily="2" charset="2"/>
              <a:buChar char="Ø"/>
            </a:pPr>
            <a:r>
              <a:rPr lang="en-US" sz="2800" dirty="0" smtClean="0"/>
              <a:t> In the </a:t>
            </a:r>
            <a:r>
              <a:rPr lang="en-US" sz="2800" b="1" dirty="0" smtClean="0">
                <a:latin typeface="Courier New" pitchFamily="49" charset="0"/>
              </a:rPr>
              <a:t>for</a:t>
            </a:r>
            <a:r>
              <a:rPr lang="en-US" sz="2800" dirty="0" smtClean="0"/>
              <a:t> structure, the increment expression is executed, then the loop-continuation test is evaluated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4" name="Rectangle 3"/>
          <p:cNvSpPr/>
          <p:nvPr/>
        </p:nvSpPr>
        <p:spPr>
          <a:xfrm>
            <a:off x="857224" y="952103"/>
            <a:ext cx="7000924" cy="5355312"/>
          </a:xfrm>
          <a:prstGeom prst="rect">
            <a:avLst/>
          </a:prstGeom>
        </p:spPr>
        <p:txBody>
          <a:bodyPr wrap="square">
            <a:spAutoFit/>
          </a:bodyPr>
          <a:lstStyle/>
          <a:p>
            <a:pPr latinLnBrk="1"/>
            <a:r>
              <a:rPr lang="en-US" dirty="0" smtClean="0"/>
              <a:t>#include &lt;</a:t>
            </a:r>
            <a:r>
              <a:rPr lang="en-US" dirty="0" err="1" smtClean="0"/>
              <a:t>iostream.h</a:t>
            </a:r>
            <a:r>
              <a:rPr lang="en-US" dirty="0" smtClean="0"/>
              <a:t>&gt;</a:t>
            </a:r>
          </a:p>
          <a:p>
            <a:pPr latinLnBrk="1"/>
            <a:r>
              <a:rPr lang="en-US" dirty="0" smtClean="0"/>
              <a:t>Void main()</a:t>
            </a:r>
          </a:p>
          <a:p>
            <a:pPr latinLnBrk="1"/>
            <a:r>
              <a:rPr lang="en-US" dirty="0" smtClean="0"/>
              <a:t>{</a:t>
            </a:r>
          </a:p>
          <a:p>
            <a:pPr latinLnBrk="1"/>
            <a:r>
              <a:rPr lang="en-US" dirty="0" smtClean="0"/>
              <a:t>    </a:t>
            </a:r>
            <a:r>
              <a:rPr lang="en-US" dirty="0" err="1" smtClean="0"/>
              <a:t>int</a:t>
            </a:r>
            <a:r>
              <a:rPr lang="en-US" dirty="0" smtClean="0"/>
              <a:t> sum = 0, num;</a:t>
            </a:r>
          </a:p>
          <a:p>
            <a:pPr latinLnBrk="1"/>
            <a:endParaRPr lang="en-US" dirty="0" smtClean="0"/>
          </a:p>
          <a:p>
            <a:pPr latinLnBrk="1"/>
            <a:r>
              <a:rPr lang="en-US" dirty="0" smtClean="0"/>
              <a:t>     // Allow the user to enter up to 10 numbers</a:t>
            </a:r>
          </a:p>
          <a:p>
            <a:pPr latinLnBrk="1"/>
            <a:r>
              <a:rPr lang="en-US" dirty="0" smtClean="0"/>
              <a:t>    for (</a:t>
            </a:r>
            <a:r>
              <a:rPr lang="en-US" dirty="0" err="1" smtClean="0"/>
              <a:t>int</a:t>
            </a:r>
            <a:r>
              <a:rPr lang="en-US" dirty="0" smtClean="0"/>
              <a:t> count=0; count &lt; 10; ++count) {</a:t>
            </a:r>
          </a:p>
          <a:p>
            <a:pPr latinLnBrk="1"/>
            <a:r>
              <a:rPr lang="en-US" dirty="0" smtClean="0"/>
              <a:t>        </a:t>
            </a:r>
            <a:r>
              <a:rPr lang="en-US" dirty="0" err="1" smtClean="0"/>
              <a:t>cout</a:t>
            </a:r>
            <a:r>
              <a:rPr lang="en-US" dirty="0" smtClean="0"/>
              <a:t> &lt;&lt; "Enter a number to add, or 0 to exit: ";</a:t>
            </a:r>
          </a:p>
          <a:p>
            <a:pPr latinLnBrk="1"/>
            <a:r>
              <a:rPr lang="en-US" dirty="0" smtClean="0"/>
              <a:t>        </a:t>
            </a:r>
            <a:r>
              <a:rPr lang="en-US" dirty="0" err="1" smtClean="0"/>
              <a:t>cin</a:t>
            </a:r>
            <a:r>
              <a:rPr lang="en-US" dirty="0" smtClean="0"/>
              <a:t> &gt;&gt; num;</a:t>
            </a:r>
          </a:p>
          <a:p>
            <a:pPr latinLnBrk="1"/>
            <a:r>
              <a:rPr lang="en-US" dirty="0" smtClean="0"/>
              <a:t> </a:t>
            </a:r>
          </a:p>
          <a:p>
            <a:pPr latinLnBrk="1"/>
            <a:r>
              <a:rPr lang="en-US" dirty="0" smtClean="0"/>
              <a:t>        // exit loop if user enters 0</a:t>
            </a:r>
          </a:p>
          <a:p>
            <a:pPr latinLnBrk="1"/>
            <a:r>
              <a:rPr lang="en-US" dirty="0" smtClean="0"/>
              <a:t>        if (num == 0)</a:t>
            </a:r>
          </a:p>
          <a:p>
            <a:pPr latinLnBrk="1"/>
            <a:r>
              <a:rPr lang="en-US" dirty="0" smtClean="0"/>
              <a:t>            break;</a:t>
            </a:r>
          </a:p>
          <a:p>
            <a:pPr latinLnBrk="1"/>
            <a:r>
              <a:rPr lang="en-US" dirty="0" smtClean="0"/>
              <a:t> </a:t>
            </a:r>
          </a:p>
          <a:p>
            <a:pPr latinLnBrk="1"/>
            <a:r>
              <a:rPr lang="en-US" dirty="0" smtClean="0"/>
              <a:t>        // otherwise add number to our sum</a:t>
            </a:r>
          </a:p>
          <a:p>
            <a:pPr latinLnBrk="1"/>
            <a:r>
              <a:rPr lang="en-US" dirty="0" smtClean="0"/>
              <a:t>        sum += num;</a:t>
            </a:r>
          </a:p>
          <a:p>
            <a:pPr latinLnBrk="1"/>
            <a:r>
              <a:rPr lang="en-US" dirty="0" smtClean="0"/>
              <a:t>    }</a:t>
            </a:r>
          </a:p>
          <a:p>
            <a:pPr latinLnBrk="1"/>
            <a:r>
              <a:rPr lang="en-US" dirty="0" smtClean="0"/>
              <a:t>     </a:t>
            </a:r>
            <a:r>
              <a:rPr lang="en-US" dirty="0" err="1" smtClean="0"/>
              <a:t>cout</a:t>
            </a:r>
            <a:r>
              <a:rPr lang="en-US" dirty="0" smtClean="0"/>
              <a:t> &lt;&lt; "The sum of all the numbers you entered is " &lt;&lt; sum &lt;&lt; "\n";</a:t>
            </a:r>
          </a:p>
          <a:p>
            <a:pPr latinLnBrk="1"/>
            <a:r>
              <a:rPr lang="en-US" dirty="0" smtClean="0"/>
              <a: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4" name="Rectangle 3"/>
          <p:cNvSpPr/>
          <p:nvPr/>
        </p:nvSpPr>
        <p:spPr>
          <a:xfrm>
            <a:off x="642910" y="1126886"/>
            <a:ext cx="7000924" cy="5016758"/>
          </a:xfrm>
          <a:prstGeom prst="rect">
            <a:avLst/>
          </a:prstGeom>
        </p:spPr>
        <p:txBody>
          <a:bodyPr wrap="square">
            <a:spAutoFit/>
          </a:bodyPr>
          <a:lstStyle/>
          <a:p>
            <a:pPr latinLnBrk="1"/>
            <a:r>
              <a:rPr lang="en-US" sz="2000" dirty="0" smtClean="0"/>
              <a:t>#include &lt;</a:t>
            </a:r>
            <a:r>
              <a:rPr lang="en-US" sz="2000" dirty="0" err="1" smtClean="0"/>
              <a:t>iostream.h</a:t>
            </a:r>
            <a:r>
              <a:rPr lang="en-US" sz="2000" dirty="0" smtClean="0"/>
              <a:t>&gt;</a:t>
            </a:r>
          </a:p>
          <a:p>
            <a:pPr latinLnBrk="1"/>
            <a:r>
              <a:rPr lang="en-US" sz="2000" dirty="0" smtClean="0"/>
              <a:t> void main ( )</a:t>
            </a:r>
          </a:p>
          <a:p>
            <a:pPr latinLnBrk="1"/>
            <a:r>
              <a:rPr lang="en-US" sz="2000" dirty="0" smtClean="0"/>
              <a:t>{</a:t>
            </a:r>
          </a:p>
          <a:p>
            <a:pPr latinLnBrk="1"/>
            <a:r>
              <a:rPr lang="en-US" sz="2000" dirty="0" smtClean="0"/>
              <a:t>    while (true)                 // infinite loop</a:t>
            </a:r>
          </a:p>
          <a:p>
            <a:pPr latinLnBrk="1"/>
            <a:r>
              <a:rPr lang="en-US" sz="2000" dirty="0" smtClean="0"/>
              <a:t>    {</a:t>
            </a:r>
          </a:p>
          <a:p>
            <a:pPr latinLnBrk="1"/>
            <a:r>
              <a:rPr lang="en-US" sz="2000" dirty="0" smtClean="0"/>
              <a:t>        </a:t>
            </a:r>
            <a:r>
              <a:rPr lang="en-US" sz="2000" dirty="0" err="1" smtClean="0"/>
              <a:t>cout</a:t>
            </a:r>
            <a:r>
              <a:rPr lang="en-US" sz="2000" dirty="0" smtClean="0"/>
              <a:t> &lt;&lt; "Enter 0 to exit or anything else to continue: ";</a:t>
            </a:r>
          </a:p>
          <a:p>
            <a:pPr latinLnBrk="1"/>
            <a:r>
              <a:rPr lang="en-US" sz="2000" dirty="0" smtClean="0"/>
              <a:t>        </a:t>
            </a:r>
            <a:r>
              <a:rPr lang="en-US" sz="2000" dirty="0" err="1" smtClean="0"/>
              <a:t>int</a:t>
            </a:r>
            <a:r>
              <a:rPr lang="en-US" sz="2000" dirty="0" smtClean="0"/>
              <a:t> num;</a:t>
            </a:r>
          </a:p>
          <a:p>
            <a:pPr latinLnBrk="1"/>
            <a:r>
              <a:rPr lang="en-US" sz="2000" dirty="0" smtClean="0"/>
              <a:t>        </a:t>
            </a:r>
            <a:r>
              <a:rPr lang="en-US" sz="2000" dirty="0" err="1" smtClean="0"/>
              <a:t>cin</a:t>
            </a:r>
            <a:r>
              <a:rPr lang="en-US" sz="2000" dirty="0" smtClean="0"/>
              <a:t> &gt;&gt; num;</a:t>
            </a:r>
          </a:p>
          <a:p>
            <a:pPr latinLnBrk="1"/>
            <a:r>
              <a:rPr lang="en-US" sz="2000" dirty="0" smtClean="0"/>
              <a:t> </a:t>
            </a:r>
          </a:p>
          <a:p>
            <a:pPr latinLnBrk="1"/>
            <a:r>
              <a:rPr lang="en-US" sz="2000" dirty="0" smtClean="0"/>
              <a:t>        // exit loop if user enters 0</a:t>
            </a:r>
          </a:p>
          <a:p>
            <a:pPr latinLnBrk="1"/>
            <a:r>
              <a:rPr lang="en-US" sz="2000" dirty="0" smtClean="0"/>
              <a:t>        if (num == 0)</a:t>
            </a:r>
          </a:p>
          <a:p>
            <a:pPr latinLnBrk="1"/>
            <a:r>
              <a:rPr lang="en-US" sz="2000" dirty="0" smtClean="0"/>
              <a:t>            break;</a:t>
            </a:r>
          </a:p>
          <a:p>
            <a:pPr latinLnBrk="1"/>
            <a:r>
              <a:rPr lang="en-US" sz="2000" dirty="0" smtClean="0"/>
              <a:t>    }</a:t>
            </a:r>
          </a:p>
          <a:p>
            <a:pPr latinLnBrk="1"/>
            <a:r>
              <a:rPr lang="en-US" sz="2000" dirty="0" smtClean="0"/>
              <a:t> </a:t>
            </a:r>
          </a:p>
          <a:p>
            <a:pPr latinLnBrk="1"/>
            <a:r>
              <a:rPr lang="en-US" sz="2000" dirty="0" smtClean="0"/>
              <a:t>    </a:t>
            </a:r>
            <a:r>
              <a:rPr lang="en-US" sz="2000" dirty="0" err="1" smtClean="0"/>
              <a:t>cout</a:t>
            </a:r>
            <a:r>
              <a:rPr lang="en-US" sz="2000" dirty="0" smtClean="0"/>
              <a:t> &lt;&lt; "We're out!\n";</a:t>
            </a:r>
          </a:p>
          <a:p>
            <a:pPr latinLnBrk="1"/>
            <a:r>
              <a:rPr lang="en-US" sz="2000" dirty="0" smtClean="0"/>
              <a:t>}</a:t>
            </a:r>
            <a:endParaRPr lang="en-US" sz="2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1142984"/>
            <a:ext cx="7143800" cy="4000528"/>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4" name="Rectangle 3"/>
          <p:cNvSpPr/>
          <p:nvPr/>
        </p:nvSpPr>
        <p:spPr>
          <a:xfrm>
            <a:off x="642910" y="1126886"/>
            <a:ext cx="7000924" cy="3785652"/>
          </a:xfrm>
          <a:prstGeom prst="rect">
            <a:avLst/>
          </a:prstGeom>
        </p:spPr>
        <p:txBody>
          <a:bodyPr wrap="square">
            <a:spAutoFit/>
          </a:bodyPr>
          <a:lstStyle/>
          <a:p>
            <a:pPr latinLnBrk="1"/>
            <a:r>
              <a:rPr lang="en-US" sz="2000" dirty="0" smtClean="0"/>
              <a:t>#include &lt;</a:t>
            </a:r>
            <a:r>
              <a:rPr lang="en-US" sz="2000" dirty="0" err="1" smtClean="0"/>
              <a:t>iostream.h</a:t>
            </a:r>
            <a:r>
              <a:rPr lang="en-US" sz="2000" dirty="0" smtClean="0"/>
              <a:t>&gt;</a:t>
            </a:r>
          </a:p>
          <a:p>
            <a:pPr latinLnBrk="1"/>
            <a:r>
              <a:rPr lang="en-US" sz="2000" dirty="0" smtClean="0"/>
              <a:t> void main ( )</a:t>
            </a:r>
          </a:p>
          <a:p>
            <a:pPr latinLnBrk="1"/>
            <a:r>
              <a:rPr lang="en-US" sz="2000" dirty="0" smtClean="0"/>
              <a:t>{</a:t>
            </a:r>
          </a:p>
          <a:p>
            <a:pPr fontAlgn="t"/>
            <a:r>
              <a:rPr lang="en-US" sz="2000" dirty="0" smtClean="0"/>
              <a:t>         for (</a:t>
            </a:r>
            <a:r>
              <a:rPr lang="en-US" sz="2000" dirty="0" err="1" smtClean="0"/>
              <a:t>int</a:t>
            </a:r>
            <a:r>
              <a:rPr lang="en-US" sz="2000" dirty="0" smtClean="0"/>
              <a:t> count=0; count  &lt; =20; ++count) {</a:t>
            </a:r>
          </a:p>
          <a:p>
            <a:pPr fontAlgn="t" latinLnBrk="1"/>
            <a:r>
              <a:rPr lang="en-US" sz="2000" dirty="0" smtClean="0"/>
              <a:t>    // if the number is divisible by 4, skip this iteration</a:t>
            </a:r>
          </a:p>
          <a:p>
            <a:pPr fontAlgn="t" latinLnBrk="1"/>
            <a:r>
              <a:rPr lang="en-US" sz="2000" dirty="0" smtClean="0"/>
              <a:t>    if ((count % 4) == 0)</a:t>
            </a:r>
          </a:p>
          <a:p>
            <a:pPr fontAlgn="t" latinLnBrk="1"/>
            <a:r>
              <a:rPr lang="en-US" sz="2000" dirty="0" smtClean="0"/>
              <a:t>        continue;</a:t>
            </a:r>
          </a:p>
          <a:p>
            <a:pPr fontAlgn="t" latinLnBrk="1"/>
            <a:r>
              <a:rPr lang="en-US" sz="2000" dirty="0" smtClean="0"/>
              <a:t> </a:t>
            </a:r>
          </a:p>
          <a:p>
            <a:pPr fontAlgn="t" latinLnBrk="1"/>
            <a:r>
              <a:rPr lang="en-US" sz="2000" dirty="0" smtClean="0"/>
              <a:t>    // If the number is not divisible by 4, keep going</a:t>
            </a:r>
          </a:p>
          <a:p>
            <a:pPr fontAlgn="t" latinLnBrk="1"/>
            <a:r>
              <a:rPr lang="en-US" sz="2000" dirty="0" smtClean="0"/>
              <a:t>    </a:t>
            </a:r>
            <a:r>
              <a:rPr lang="en-US" sz="2000" dirty="0" err="1" smtClean="0"/>
              <a:t>cout</a:t>
            </a:r>
            <a:r>
              <a:rPr lang="en-US" sz="2000" dirty="0" smtClean="0"/>
              <a:t> &lt;&lt; count &lt;&lt; </a:t>
            </a:r>
            <a:r>
              <a:rPr lang="en-US" sz="2000" dirty="0" err="1" smtClean="0"/>
              <a:t>endl</a:t>
            </a:r>
            <a:r>
              <a:rPr lang="en-US" sz="2000" dirty="0" smtClean="0"/>
              <a:t>;</a:t>
            </a:r>
          </a:p>
          <a:p>
            <a:pPr fontAlgn="t" latinLnBrk="1"/>
            <a:r>
              <a:rPr lang="en-US" sz="2000" dirty="0" smtClean="0"/>
              <a:t>}</a:t>
            </a:r>
          </a:p>
          <a:p>
            <a:pPr latinLnBrk="1"/>
            <a:r>
              <a:rPr lang="en-US" sz="2000" dirty="0" smtClean="0"/>
              <a:t>}</a:t>
            </a:r>
            <a:endParaRPr lang="en-US" sz="2000" dirty="0"/>
          </a:p>
        </p:txBody>
      </p:sp>
      <p:sp>
        <p:nvSpPr>
          <p:cNvPr id="6" name="Rectangle 5"/>
          <p:cNvSpPr/>
          <p:nvPr/>
        </p:nvSpPr>
        <p:spPr>
          <a:xfrm>
            <a:off x="714348" y="5429264"/>
            <a:ext cx="6929486" cy="830997"/>
          </a:xfrm>
          <a:prstGeom prst="rect">
            <a:avLst/>
          </a:prstGeom>
        </p:spPr>
        <p:txBody>
          <a:bodyPr wrap="square">
            <a:spAutoFit/>
          </a:bodyPr>
          <a:lstStyle/>
          <a:p>
            <a:pPr>
              <a:buFont typeface="Arial" pitchFamily="34" charset="0"/>
              <a:buChar char="•"/>
            </a:pPr>
            <a:r>
              <a:rPr lang="en-US" sz="2400" dirty="0" smtClean="0"/>
              <a:t> This program prints all of the numbers from 0 to 20 that aren’t divisible by 4.</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2.   The for Repetition Structure</a:t>
            </a:r>
            <a:endParaRPr lang="en-US" sz="3600" dirty="0"/>
          </a:p>
        </p:txBody>
      </p:sp>
      <p:sp>
        <p:nvSpPr>
          <p:cNvPr id="8" name="Rectangle 3" descr="Rectangle: Click to edit Master text styles&#10;Second level&#10;Third level&#10;Fourth level&#10;Fifth level"/>
          <p:cNvSpPr>
            <a:spLocks noGrp="1" noChangeArrowheads="1"/>
          </p:cNvSpPr>
          <p:nvPr>
            <p:ph type="body" idx="4294967295"/>
          </p:nvPr>
        </p:nvSpPr>
        <p:spPr>
          <a:xfrm>
            <a:off x="609600" y="1285875"/>
            <a:ext cx="7848600" cy="4429125"/>
          </a:xfrm>
          <a:prstGeom prst="rect">
            <a:avLst/>
          </a:prstGeom>
          <a:noFill/>
        </p:spPr>
        <p:txBody>
          <a:bodyPr lIns="92075" tIns="46038" rIns="92075" bIns="46038"/>
          <a:lstStyle/>
          <a:p>
            <a:pPr algn="l" rtl="0" eaLnBrk="1" hangingPunct="1">
              <a:buFont typeface="Arial" pitchFamily="34" charset="0"/>
              <a:buChar char="•"/>
            </a:pPr>
            <a:r>
              <a:rPr lang="en-US" altLang="ar-EG" sz="3200" dirty="0" smtClean="0"/>
              <a:t> Syntax</a:t>
            </a:r>
          </a:p>
          <a:p>
            <a:pPr algn="l" rtl="0" eaLnBrk="1" hangingPunct="1">
              <a:buFont typeface="Wingdings" pitchFamily="2" charset="2"/>
              <a:buNone/>
            </a:pPr>
            <a:r>
              <a:rPr lang="en-US" altLang="ar-EG" sz="2400" dirty="0" smtClean="0"/>
              <a:t>	</a:t>
            </a:r>
            <a:r>
              <a:rPr lang="en-US" altLang="ar-EG" sz="2400" b="1" dirty="0" smtClean="0">
                <a:latin typeface="Courier New" pitchFamily="49" charset="0"/>
              </a:rPr>
              <a:t>for</a:t>
            </a:r>
            <a:r>
              <a:rPr lang="en-US" altLang="ar-EG" sz="2400" dirty="0" smtClean="0">
                <a:latin typeface="Courier"/>
              </a:rPr>
              <a:t> </a:t>
            </a:r>
            <a:r>
              <a:rPr lang="en-US" altLang="ar-EG" sz="2400" dirty="0" smtClean="0"/>
              <a:t>(</a:t>
            </a:r>
            <a:r>
              <a:rPr lang="en-US" altLang="ar-EG" sz="2400" i="1" dirty="0" err="1" smtClean="0"/>
              <a:t>ForInit</a:t>
            </a:r>
            <a:r>
              <a:rPr lang="en-US" altLang="ar-EG" sz="2400" dirty="0" smtClean="0"/>
              <a:t> ; </a:t>
            </a:r>
            <a:r>
              <a:rPr lang="en-US" altLang="ar-EG" sz="2400" i="1" dirty="0" err="1" smtClean="0"/>
              <a:t>ForExpression</a:t>
            </a:r>
            <a:r>
              <a:rPr lang="en-US" altLang="ar-EG" sz="2400" dirty="0" smtClean="0"/>
              <a:t>; </a:t>
            </a:r>
            <a:r>
              <a:rPr lang="en-US" altLang="ar-EG" sz="2400" i="1" dirty="0" err="1" smtClean="0"/>
              <a:t>PostExpression</a:t>
            </a:r>
            <a:r>
              <a:rPr lang="en-US" altLang="ar-EG" sz="2400" dirty="0" smtClean="0"/>
              <a:t>)</a:t>
            </a:r>
          </a:p>
          <a:p>
            <a:pPr algn="l" rtl="0" eaLnBrk="1" hangingPunct="1">
              <a:buFont typeface="Wingdings" pitchFamily="2" charset="2"/>
              <a:buNone/>
            </a:pPr>
            <a:r>
              <a:rPr lang="en-US" altLang="ar-EG" sz="2400" dirty="0" smtClean="0"/>
              <a:t>	   </a:t>
            </a:r>
            <a:r>
              <a:rPr lang="en-US" altLang="ar-EG" sz="2400" i="1" dirty="0" smtClean="0"/>
              <a:t>Action</a:t>
            </a:r>
            <a:endParaRPr lang="en-US" altLang="ar-EG" sz="2400" i="1" dirty="0" smtClean="0">
              <a:latin typeface="Courier"/>
            </a:endParaRPr>
          </a:p>
          <a:p>
            <a:pPr algn="l" rtl="0" eaLnBrk="1" hangingPunct="1"/>
            <a:endParaRPr lang="en-US" altLang="ar-EG" sz="2400" dirty="0" smtClean="0"/>
          </a:p>
          <a:p>
            <a:pPr algn="l" rtl="0" eaLnBrk="1" hangingPunct="1">
              <a:buFontTx/>
              <a:buNone/>
            </a:pPr>
            <a:endParaRPr lang="en-US" altLang="ar-EG" sz="2400" dirty="0" smtClean="0"/>
          </a:p>
          <a:p>
            <a:pPr algn="l" rtl="0" eaLnBrk="1" hangingPunct="1">
              <a:buFont typeface="Arial" pitchFamily="34" charset="0"/>
              <a:buChar char="•"/>
            </a:pPr>
            <a:r>
              <a:rPr lang="en-US" altLang="ar-EG" sz="3200" dirty="0" smtClean="0"/>
              <a:t> Example</a:t>
            </a:r>
          </a:p>
          <a:p>
            <a:pPr algn="l" rtl="0" eaLnBrk="1" hangingPunct="1">
              <a:buFont typeface="Wingdings" pitchFamily="2" charset="2"/>
              <a:buNone/>
            </a:pPr>
            <a:r>
              <a:rPr lang="en-US" altLang="ar-EG" sz="2400" dirty="0" smtClean="0"/>
              <a:t>	</a:t>
            </a:r>
            <a:r>
              <a:rPr lang="en-US" altLang="ar-EG" sz="2400" b="1" dirty="0" smtClean="0">
                <a:latin typeface="Courier New" pitchFamily="49" charset="0"/>
              </a:rPr>
              <a:t>for (</a:t>
            </a:r>
            <a:r>
              <a:rPr lang="en-US" altLang="ar-EG" sz="2400" b="1" dirty="0" err="1" smtClean="0">
                <a:latin typeface="Courier New" pitchFamily="49" charset="0"/>
              </a:rPr>
              <a:t>int</a:t>
            </a:r>
            <a:r>
              <a:rPr lang="en-US" altLang="ar-EG" sz="2400" b="1" dirty="0" smtClean="0">
                <a:latin typeface="Courier New" pitchFamily="49" charset="0"/>
              </a:rPr>
              <a:t> </a:t>
            </a:r>
            <a:r>
              <a:rPr lang="en-US" altLang="ar-EG" sz="2400" b="1" dirty="0" err="1" smtClean="0">
                <a:latin typeface="Courier New" pitchFamily="49" charset="0"/>
              </a:rPr>
              <a:t>i</a:t>
            </a:r>
            <a:r>
              <a:rPr lang="en-US" altLang="ar-EG" sz="2400" b="1" dirty="0" smtClean="0">
                <a:latin typeface="Courier New" pitchFamily="49" charset="0"/>
              </a:rPr>
              <a:t> = 0; </a:t>
            </a:r>
            <a:r>
              <a:rPr lang="en-US" altLang="ar-EG" sz="2400" b="1" dirty="0" err="1" smtClean="0">
                <a:latin typeface="Courier New" pitchFamily="49" charset="0"/>
              </a:rPr>
              <a:t>i</a:t>
            </a:r>
            <a:r>
              <a:rPr lang="en-US" altLang="ar-EG" sz="2400" b="1" dirty="0" smtClean="0">
                <a:latin typeface="Courier New" pitchFamily="49" charset="0"/>
              </a:rPr>
              <a:t> &lt; 3; ++</a:t>
            </a:r>
            <a:r>
              <a:rPr lang="en-US" altLang="ar-EG" sz="2400" b="1" dirty="0" err="1" smtClean="0">
                <a:latin typeface="Courier New" pitchFamily="49" charset="0"/>
              </a:rPr>
              <a:t>i</a:t>
            </a:r>
            <a:r>
              <a:rPr lang="en-US" altLang="ar-EG" sz="2400" b="1" dirty="0" smtClean="0">
                <a:latin typeface="Courier New" pitchFamily="49" charset="0"/>
              </a:rPr>
              <a:t>) {</a:t>
            </a:r>
            <a:br>
              <a:rPr lang="en-US" altLang="ar-EG" sz="2400" b="1" dirty="0" smtClean="0">
                <a:latin typeface="Courier New" pitchFamily="49" charset="0"/>
              </a:rPr>
            </a:br>
            <a:r>
              <a:rPr lang="en-US" altLang="ar-EG" sz="2400" b="1" dirty="0" smtClean="0">
                <a:latin typeface="Courier New" pitchFamily="49" charset="0"/>
              </a:rPr>
              <a:t>	  </a:t>
            </a:r>
            <a:r>
              <a:rPr lang="en-US" altLang="ar-EG" sz="2400" b="1" dirty="0" err="1" smtClean="0">
                <a:latin typeface="Courier New" pitchFamily="49" charset="0"/>
              </a:rPr>
              <a:t>cout</a:t>
            </a:r>
            <a:r>
              <a:rPr lang="en-US" altLang="ar-EG" sz="2400" b="1" dirty="0" smtClean="0">
                <a:latin typeface="Courier New" pitchFamily="49" charset="0"/>
              </a:rPr>
              <a:t> &lt;&lt; "</a:t>
            </a:r>
            <a:r>
              <a:rPr lang="en-US" altLang="ar-EG" sz="2400" b="1" dirty="0" err="1" smtClean="0">
                <a:latin typeface="Courier New" pitchFamily="49" charset="0"/>
              </a:rPr>
              <a:t>i</a:t>
            </a:r>
            <a:r>
              <a:rPr lang="en-US" altLang="ar-EG" sz="2400" b="1" dirty="0" smtClean="0">
                <a:latin typeface="Courier New" pitchFamily="49" charset="0"/>
              </a:rPr>
              <a:t> is " &lt;&lt; </a:t>
            </a:r>
            <a:r>
              <a:rPr lang="en-US" altLang="ar-EG" sz="2400" b="1" dirty="0" err="1" smtClean="0">
                <a:latin typeface="Courier New" pitchFamily="49" charset="0"/>
              </a:rPr>
              <a:t>i</a:t>
            </a:r>
            <a:r>
              <a:rPr lang="en-US" altLang="ar-EG" sz="2400" b="1" dirty="0" smtClean="0">
                <a:latin typeface="Courier New" pitchFamily="49" charset="0"/>
              </a:rPr>
              <a:t> &lt;&lt; </a:t>
            </a:r>
            <a:r>
              <a:rPr lang="en-US" altLang="ar-EG" sz="2400" b="1" dirty="0" err="1" smtClean="0">
                <a:latin typeface="Courier New" pitchFamily="49" charset="0"/>
              </a:rPr>
              <a:t>endl</a:t>
            </a:r>
            <a:r>
              <a:rPr lang="en-US" altLang="ar-EG" sz="2400" b="1" dirty="0" smtClean="0">
                <a:latin typeface="Courier New" pitchFamily="49" charset="0"/>
              </a:rPr>
              <a:t>;</a:t>
            </a:r>
          </a:p>
          <a:p>
            <a:pPr algn="l" rtl="0" eaLnBrk="1" hangingPunct="1">
              <a:buFont typeface="Wingdings" pitchFamily="2" charset="2"/>
              <a:buNone/>
            </a:pPr>
            <a:r>
              <a:rPr lang="en-US" altLang="ar-EG" sz="2400" b="1" dirty="0" smtClean="0">
                <a:latin typeface="Courier New" pitchFamily="49"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graphicFrame>
        <p:nvGraphicFramePr>
          <p:cNvPr id="171010" name="Object 16"/>
          <p:cNvGraphicFramePr>
            <a:graphicFrameLocks noChangeAspect="1"/>
          </p:cNvGraphicFramePr>
          <p:nvPr/>
        </p:nvGraphicFramePr>
        <p:xfrm>
          <a:off x="1371600" y="285750"/>
          <a:ext cx="6858000" cy="6357938"/>
        </p:xfrm>
        <a:graphic>
          <a:graphicData uri="http://schemas.openxmlformats.org/presentationml/2006/ole">
            <mc:AlternateContent xmlns:mc="http://schemas.openxmlformats.org/markup-compatibility/2006">
              <mc:Choice xmlns:v="urn:schemas-microsoft-com:vml" Requires="v">
                <p:oleObj spid="_x0000_s171011" name="VISIO" r:id="rId4" imgW="4544568" imgH="4514088" progId="">
                  <p:embed/>
                </p:oleObj>
              </mc:Choice>
              <mc:Fallback>
                <p:oleObj name="VISIO" r:id="rId4" imgW="4544568" imgH="4514088" progId="">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85750"/>
                        <a:ext cx="6858000" cy="635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2.   The for Repetition Structure</a:t>
            </a:r>
            <a:endParaRPr lang="en-US" sz="3600" dirty="0"/>
          </a:p>
        </p:txBody>
      </p:sp>
      <p:sp>
        <p:nvSpPr>
          <p:cNvPr id="5" name="Rectangle 5"/>
          <p:cNvSpPr>
            <a:spLocks noGrp="1" noChangeArrowheads="1"/>
          </p:cNvSpPr>
          <p:nvPr>
            <p:ph type="body" idx="4294967295"/>
          </p:nvPr>
        </p:nvSpPr>
        <p:spPr>
          <a:xfrm>
            <a:off x="457200" y="1281114"/>
            <a:ext cx="7829576" cy="4291026"/>
          </a:xfrm>
          <a:prstGeom prst="rect">
            <a:avLst/>
          </a:prstGeom>
        </p:spPr>
        <p:txBody>
          <a:bodyPr/>
          <a:lstStyle/>
          <a:p>
            <a:pPr algn="l" rtl="0" eaLnBrk="1" hangingPunct="1">
              <a:buFont typeface="Arial" pitchFamily="34" charset="0"/>
              <a:buChar char="•"/>
            </a:pPr>
            <a:r>
              <a:rPr lang="en-US" sz="2400" b="1" dirty="0" smtClean="0">
                <a:latin typeface="Courier New" pitchFamily="49" charset="0"/>
              </a:rPr>
              <a:t> For</a:t>
            </a:r>
            <a:r>
              <a:rPr lang="en-US" sz="2400" dirty="0" smtClean="0"/>
              <a:t> loops can usually be rewritten as </a:t>
            </a:r>
            <a:r>
              <a:rPr lang="en-US" sz="2400" b="1" dirty="0" smtClean="0">
                <a:latin typeface="Courier New" pitchFamily="49" charset="0"/>
              </a:rPr>
              <a:t>while</a:t>
            </a:r>
            <a:r>
              <a:rPr lang="en-US" sz="2400" dirty="0" smtClean="0"/>
              <a:t> loops:</a:t>
            </a:r>
          </a:p>
          <a:p>
            <a:pPr lvl="2" algn="l" rtl="0" eaLnBrk="1" hangingPunct="1">
              <a:buFontTx/>
              <a:buNone/>
            </a:pPr>
            <a:r>
              <a:rPr lang="en-US" sz="2000" b="1" dirty="0" smtClean="0">
                <a:latin typeface="Courier New" pitchFamily="49" charset="0"/>
              </a:rPr>
              <a:t>initialization;</a:t>
            </a:r>
          </a:p>
          <a:p>
            <a:pPr lvl="2" algn="l" rtl="0" eaLnBrk="1" hangingPunct="1">
              <a:buFontTx/>
              <a:buNone/>
            </a:pPr>
            <a:r>
              <a:rPr lang="en-US" sz="2000" b="1" dirty="0" smtClean="0">
                <a:latin typeface="Courier New" pitchFamily="49" charset="0"/>
              </a:rPr>
              <a:t>while ( </a:t>
            </a:r>
            <a:r>
              <a:rPr lang="en-US" sz="2000" b="1" dirty="0" err="1" smtClean="0">
                <a:latin typeface="Courier New" pitchFamily="49" charset="0"/>
              </a:rPr>
              <a:t>loopContinuationTest</a:t>
            </a:r>
            <a:r>
              <a:rPr lang="en-US" sz="2000" b="1" dirty="0" smtClean="0">
                <a:latin typeface="Courier New" pitchFamily="49" charset="0"/>
              </a:rPr>
              <a:t>){</a:t>
            </a:r>
          </a:p>
          <a:p>
            <a:pPr lvl="2" algn="l" rtl="0" eaLnBrk="1" hangingPunct="1">
              <a:buFontTx/>
              <a:buNone/>
            </a:pPr>
            <a:r>
              <a:rPr lang="en-US" sz="2000" b="1" dirty="0" smtClean="0">
                <a:latin typeface="Courier New" pitchFamily="49" charset="0"/>
              </a:rPr>
              <a:t>   statement</a:t>
            </a:r>
          </a:p>
          <a:p>
            <a:pPr lvl="2" algn="l" rtl="0" eaLnBrk="1" hangingPunct="1">
              <a:buFontTx/>
              <a:buNone/>
            </a:pPr>
            <a:r>
              <a:rPr lang="en-US" sz="2000" b="1" dirty="0" smtClean="0">
                <a:latin typeface="Courier New" pitchFamily="49" charset="0"/>
              </a:rPr>
              <a:t>   increment;</a:t>
            </a:r>
          </a:p>
          <a:p>
            <a:pPr lvl="2" algn="l" rtl="0" eaLnBrk="1" hangingPunct="1">
              <a:buFontTx/>
              <a:buNone/>
            </a:pPr>
            <a:r>
              <a:rPr lang="en-US" sz="2000" b="1" dirty="0" smtClean="0">
                <a:latin typeface="Courier New" pitchFamily="49" charset="0"/>
              </a:rPr>
              <a:t>} </a:t>
            </a:r>
          </a:p>
          <a:p>
            <a:pPr lvl="2" algn="l" rtl="0" eaLnBrk="1" hangingPunct="1">
              <a:buFontTx/>
              <a:buNone/>
            </a:pPr>
            <a:endParaRPr lang="en-US" sz="2000" b="1" dirty="0" smtClean="0">
              <a:latin typeface="Courier New" pitchFamily="49" charset="0"/>
            </a:endParaRPr>
          </a:p>
          <a:p>
            <a:pPr algn="l" rtl="0" eaLnBrk="1" hangingPunct="1">
              <a:buFont typeface="Arial" pitchFamily="34" charset="0"/>
              <a:buChar char="•"/>
            </a:pPr>
            <a:r>
              <a:rPr lang="en-US" sz="2400" dirty="0" smtClean="0"/>
              <a:t> Initialization and increment as comma-separated lists</a:t>
            </a:r>
          </a:p>
          <a:p>
            <a:pPr algn="l" rtl="0" eaLnBrk="1" hangingPunct="1"/>
            <a:r>
              <a:rPr lang="en-US" sz="2000" b="1" dirty="0" smtClean="0">
                <a:latin typeface="Courier New" pitchFamily="49" charset="0"/>
              </a:rPr>
              <a:t>   for (</a:t>
            </a:r>
            <a:r>
              <a:rPr lang="en-US" sz="2000" b="1" dirty="0" err="1" smtClean="0">
                <a:latin typeface="Courier New" pitchFamily="49" charset="0"/>
              </a:rPr>
              <a:t>int</a:t>
            </a:r>
            <a:r>
              <a:rPr lang="en-US" sz="2000" b="1" dirty="0" smtClean="0">
                <a:latin typeface="Courier New" pitchFamily="49" charset="0"/>
              </a:rPr>
              <a:t> </a:t>
            </a:r>
            <a:r>
              <a:rPr lang="en-US" sz="2000" b="1" dirty="0" err="1" smtClean="0">
                <a:latin typeface="Courier New" pitchFamily="49" charset="0"/>
              </a:rPr>
              <a:t>i</a:t>
            </a:r>
            <a:r>
              <a:rPr lang="en-US" sz="2000" b="1" dirty="0" smtClean="0">
                <a:latin typeface="Courier New" pitchFamily="49" charset="0"/>
              </a:rPr>
              <a:t> = 0, j = 0;  j + </a:t>
            </a:r>
            <a:r>
              <a:rPr lang="en-US" sz="2000" b="1" dirty="0" err="1" smtClean="0">
                <a:latin typeface="Courier New" pitchFamily="49" charset="0"/>
              </a:rPr>
              <a:t>i</a:t>
            </a:r>
            <a:r>
              <a:rPr lang="en-US" sz="2000" b="1" dirty="0" smtClean="0">
                <a:latin typeface="Courier New" pitchFamily="49" charset="0"/>
              </a:rPr>
              <a:t> &lt;= 10; j++, </a:t>
            </a:r>
            <a:r>
              <a:rPr lang="en-US" sz="2000" b="1" dirty="0" err="1" smtClean="0">
                <a:latin typeface="Courier New" pitchFamily="49" charset="0"/>
              </a:rPr>
              <a:t>i</a:t>
            </a:r>
            <a:r>
              <a:rPr lang="en-US" sz="2000" b="1" dirty="0" smtClean="0">
                <a:latin typeface="Courier New" pitchFamily="49" charset="0"/>
              </a:rPr>
              <a:t>++)</a:t>
            </a:r>
          </a:p>
          <a:p>
            <a:pPr lvl="2" algn="l" rtl="0" eaLnBrk="1" hangingPunct="1">
              <a:buFontTx/>
              <a:buNone/>
            </a:pPr>
            <a:r>
              <a:rPr lang="en-US" sz="2000" b="1" dirty="0" smtClean="0">
                <a:latin typeface="Courier New" pitchFamily="49" charset="0"/>
              </a:rPr>
              <a:t>   </a:t>
            </a:r>
            <a:r>
              <a:rPr lang="en-US" sz="2000" b="1" dirty="0" err="1" smtClean="0">
                <a:latin typeface="Courier New" pitchFamily="49" charset="0"/>
              </a:rPr>
              <a:t>cout</a:t>
            </a:r>
            <a:r>
              <a:rPr lang="en-US" sz="2000" b="1" dirty="0" smtClean="0">
                <a:latin typeface="Courier New" pitchFamily="49" charset="0"/>
              </a:rPr>
              <a:t> &lt;&lt; j + </a:t>
            </a:r>
            <a:r>
              <a:rPr lang="en-US" sz="2000" b="1" dirty="0" err="1" smtClean="0">
                <a:latin typeface="Courier New" pitchFamily="49" charset="0"/>
              </a:rPr>
              <a:t>i</a:t>
            </a:r>
            <a:r>
              <a:rPr lang="en-US" sz="2000" b="1" dirty="0" smtClean="0">
                <a:latin typeface="Courier New" pitchFamily="49" charset="0"/>
              </a:rPr>
              <a:t> &lt;&lt; </a:t>
            </a:r>
            <a:r>
              <a:rPr lang="en-US" sz="2000" b="1" dirty="0" err="1" smtClean="0">
                <a:latin typeface="Courier New" pitchFamily="49" charset="0"/>
              </a:rPr>
              <a:t>endl</a:t>
            </a:r>
            <a:r>
              <a:rPr lang="en-US" sz="2000" b="1" dirty="0" smtClean="0">
                <a:latin typeface="Courier New" pitchFamily="49" charset="0"/>
              </a:rPr>
              <a:t>;</a:t>
            </a:r>
          </a:p>
          <a:p>
            <a:pPr algn="l" rtl="0" eaLnBrk="1" hangingPunct="1"/>
            <a:endParaRPr lang="en-US" sz="2000" b="1" dirty="0" smtClean="0">
              <a:latin typeface="Courier New" pitchFamily="49"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3. Examples Using the </a:t>
            </a:r>
            <a:r>
              <a:rPr lang="en-US" sz="3600" noProof="1" smtClean="0">
                <a:latin typeface="Courier"/>
              </a:rPr>
              <a:t>for</a:t>
            </a:r>
            <a:r>
              <a:rPr lang="en-US" sz="3600" noProof="1" smtClean="0"/>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Sum the numbers from 0 to 10</a:t>
            </a:r>
            <a:endParaRPr lang="en-US" sz="2800" b="1" kern="0" dirty="0">
              <a:solidFill>
                <a:srgbClr val="FF3300"/>
              </a:solidFill>
              <a:latin typeface="+mj-lt"/>
              <a:ea typeface="+mj-ea"/>
              <a:cs typeface="+mj-cs"/>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1857389" y="1572174"/>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a:t>
            </a:r>
            <a:r>
              <a:rPr lang="en-US" sz="2400" dirty="0" err="1"/>
              <a:t>int</a:t>
            </a:r>
            <a:r>
              <a:rPr lang="en-US" sz="2400" dirty="0"/>
              <a:t> </a:t>
            </a:r>
            <a:r>
              <a:rPr lang="en-US" sz="2400" dirty="0" err="1"/>
              <a:t>i</a:t>
            </a:r>
            <a:r>
              <a:rPr lang="en-US" sz="2400" dirty="0"/>
              <a:t> = 0; </a:t>
            </a:r>
            <a:r>
              <a:rPr lang="en-US" sz="2400" dirty="0" err="1"/>
              <a:t>i</a:t>
            </a:r>
            <a:r>
              <a:rPr lang="en-US" sz="2400" dirty="0"/>
              <a:t> &lt; = 10; </a:t>
            </a:r>
            <a:r>
              <a:rPr lang="en-US" sz="2400" dirty="0" err="1"/>
              <a:t>i</a:t>
            </a:r>
            <a:r>
              <a:rPr lang="en-US" sz="2400" dirty="0"/>
              <a:t>++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3. Examples Using the </a:t>
            </a:r>
            <a:r>
              <a:rPr lang="en-US" sz="3600" noProof="1" smtClean="0">
                <a:latin typeface="Courier"/>
              </a:rPr>
              <a:t>for</a:t>
            </a:r>
            <a:r>
              <a:rPr lang="en-US" sz="3600" noProof="1" smtClean="0"/>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Sum the even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1" name="TextBox 5"/>
          <p:cNvSpPr txBox="1">
            <a:spLocks noChangeArrowheads="1"/>
          </p:cNvSpPr>
          <p:nvPr/>
        </p:nvSpPr>
        <p:spPr bwMode="auto">
          <a:xfrm>
            <a:off x="2357455"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0; </a:t>
            </a:r>
            <a:r>
              <a:rPr lang="en-US" sz="2400" dirty="0" err="1"/>
              <a:t>i</a:t>
            </a:r>
            <a:r>
              <a:rPr lang="en-US" sz="2400" dirty="0"/>
              <a:t> &lt; = 100; </a:t>
            </a:r>
            <a:r>
              <a:rPr lang="en-US" sz="2400" dirty="0" err="1"/>
              <a:t>i</a:t>
            </a:r>
            <a:r>
              <a:rPr lang="en-US" sz="2400" dirty="0" smtClean="0"/>
              <a:t>+=2 </a:t>
            </a:r>
            <a:r>
              <a:rPr lang="en-US" sz="2400" dirty="0"/>
              <a:t>)</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2532</Words>
  <Application>Microsoft Office PowerPoint</Application>
  <PresentationFormat>On-screen Show (4:3)</PresentationFormat>
  <Paragraphs>668</Paragraphs>
  <Slides>44</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Pitchbook</vt:lpstr>
      <vt:lpstr>VISIO</vt:lpstr>
      <vt:lpstr>Chapter 2.2  Control Structures (Iteration)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2015-09-27T13:15:58Z</dcterms:created>
  <dcterms:modified xsi:type="dcterms:W3CDTF">2016-02-27T13:11:02Z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